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76" r:id="rId3"/>
    <p:sldId id="277" r:id="rId4"/>
    <p:sldId id="278" r:id="rId5"/>
    <p:sldId id="274" r:id="rId6"/>
    <p:sldId id="270" r:id="rId7"/>
    <p:sldId id="271" r:id="rId8"/>
    <p:sldId id="272" r:id="rId9"/>
    <p:sldId id="273" r:id="rId10"/>
    <p:sldId id="275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74" autoAdjust="0"/>
    <p:restoredTop sz="94709" autoAdjust="0"/>
  </p:normalViewPr>
  <p:slideViewPr>
    <p:cSldViewPr>
      <p:cViewPr varScale="1">
        <p:scale>
          <a:sx n="69" d="100"/>
          <a:sy n="69" d="100"/>
        </p:scale>
        <p:origin x="-10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79B063-E87B-413D-98C4-3726844D5F67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9EF89-C0E6-47DF-BA30-87881C0BB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39EF89-C0E6-47DF-BA30-87881C0BB86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9701E35-34E4-474C-8E5C-6E352ACC8AF4}" type="datetimeFigureOut">
              <a:rPr lang="en-US" smtClean="0"/>
              <a:pPr/>
              <a:t>2/8/2010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74D8555-37A1-411F-9081-36A53E3C83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701E35-34E4-474C-8E5C-6E352ACC8AF4}" type="datetimeFigureOut">
              <a:rPr lang="en-US" smtClean="0"/>
              <a:pPr/>
              <a:t>2/8/2010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4D8555-37A1-411F-9081-36A53E3C83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701E35-34E4-474C-8E5C-6E352ACC8AF4}" type="datetimeFigureOut">
              <a:rPr lang="en-US" smtClean="0"/>
              <a:pPr/>
              <a:t>2/8/2010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4D8555-37A1-411F-9081-36A53E3C83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701E35-34E4-474C-8E5C-6E352ACC8AF4}" type="datetimeFigureOut">
              <a:rPr lang="en-US" smtClean="0"/>
              <a:pPr/>
              <a:t>2/8/2010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4D8555-37A1-411F-9081-36A53E3C83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701E35-34E4-474C-8E5C-6E352ACC8AF4}" type="datetimeFigureOut">
              <a:rPr lang="en-US" smtClean="0"/>
              <a:pPr/>
              <a:t>2/8/2010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4D8555-37A1-411F-9081-36A53E3C83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701E35-34E4-474C-8E5C-6E352ACC8AF4}" type="datetimeFigureOut">
              <a:rPr lang="en-US" smtClean="0"/>
              <a:pPr/>
              <a:t>2/8/2010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4D8555-37A1-411F-9081-36A53E3C83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701E35-34E4-474C-8E5C-6E352ACC8AF4}" type="datetimeFigureOut">
              <a:rPr lang="en-US" smtClean="0"/>
              <a:pPr/>
              <a:t>2/8/2010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4D8555-37A1-411F-9081-36A53E3C83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701E35-34E4-474C-8E5C-6E352ACC8AF4}" type="datetimeFigureOut">
              <a:rPr lang="en-US" smtClean="0"/>
              <a:pPr/>
              <a:t>2/8/2010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4D8555-37A1-411F-9081-36A53E3C83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701E35-34E4-474C-8E5C-6E352ACC8AF4}" type="datetimeFigureOut">
              <a:rPr lang="en-US" smtClean="0"/>
              <a:pPr/>
              <a:t>2/8/2010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4D8555-37A1-411F-9081-36A53E3C83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9701E35-34E4-474C-8E5C-6E352ACC8AF4}" type="datetimeFigureOut">
              <a:rPr lang="en-US" smtClean="0"/>
              <a:pPr/>
              <a:t>2/8/2010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4D8555-37A1-411F-9081-36A53E3C83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9701E35-34E4-474C-8E5C-6E352ACC8AF4}" type="datetimeFigureOut">
              <a:rPr lang="en-US" smtClean="0"/>
              <a:pPr/>
              <a:t>2/8/2010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74D8555-37A1-411F-9081-36A53E3C83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9701E35-34E4-474C-8E5C-6E352ACC8AF4}" type="datetimeFigureOut">
              <a:rPr lang="en-US" smtClean="0"/>
              <a:pPr/>
              <a:t>2/8/2010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74D8555-37A1-411F-9081-36A53E3C83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PVREC Language Team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Pacing the Pens, Prose, and Poetry</a:t>
            </a:r>
          </a:p>
          <a:p>
            <a:r>
              <a:rPr lang="en-US" dirty="0" smtClean="0"/>
              <a:t> of High School English Classes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7772400" cy="91536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Next Steps in the Process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267200"/>
            <a:ext cx="7772400" cy="9144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25908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End of Course - Exit Skills List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" y="3124200"/>
            <a:ext cx="548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ON-Line Courses for necessary repeats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" y="2057400"/>
            <a:ext cx="693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Unit Plans – HSTW (copy provided)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09600" y="3657600"/>
            <a:ext cx="45922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228600" y="1143000"/>
            <a:ext cx="8610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28600" y="1295400"/>
            <a:ext cx="86106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1447800"/>
            <a:ext cx="8610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Chanda</a:t>
            </a:r>
            <a:r>
              <a:rPr lang="en-US" dirty="0" smtClean="0"/>
              <a:t> </a:t>
            </a:r>
            <a:r>
              <a:rPr lang="en-US" dirty="0" smtClean="0"/>
              <a:t>Crandall, Dexter**</a:t>
            </a:r>
            <a:endParaRPr lang="en-US" dirty="0" smtClean="0"/>
          </a:p>
          <a:p>
            <a:r>
              <a:rPr lang="en-US" dirty="0" smtClean="0"/>
              <a:t>Darla </a:t>
            </a:r>
            <a:r>
              <a:rPr lang="en-US" dirty="0" smtClean="0"/>
              <a:t>Autry, Loving</a:t>
            </a:r>
            <a:endParaRPr lang="en-US" dirty="0" smtClean="0"/>
          </a:p>
          <a:p>
            <a:r>
              <a:rPr lang="en-US" dirty="0" smtClean="0"/>
              <a:t>Jason </a:t>
            </a:r>
            <a:r>
              <a:rPr lang="en-US" dirty="0" smtClean="0"/>
              <a:t>Everitt, Dexter</a:t>
            </a:r>
            <a:endParaRPr lang="en-US" dirty="0" smtClean="0"/>
          </a:p>
          <a:p>
            <a:r>
              <a:rPr lang="en-US" dirty="0" smtClean="0"/>
              <a:t>Judy </a:t>
            </a:r>
            <a:r>
              <a:rPr lang="en-US" dirty="0" err="1" smtClean="0"/>
              <a:t>Kerby</a:t>
            </a:r>
            <a:r>
              <a:rPr lang="en-US" dirty="0" smtClean="0"/>
              <a:t>, Loving</a:t>
            </a:r>
            <a:endParaRPr lang="en-US" dirty="0" smtClean="0"/>
          </a:p>
          <a:p>
            <a:r>
              <a:rPr lang="en-US" dirty="0" err="1" smtClean="0"/>
              <a:t>Kesha</a:t>
            </a:r>
            <a:r>
              <a:rPr lang="en-US" dirty="0" smtClean="0"/>
              <a:t> </a:t>
            </a:r>
            <a:r>
              <a:rPr lang="en-US" dirty="0" smtClean="0"/>
              <a:t>Miles, Dexter</a:t>
            </a:r>
            <a:endParaRPr lang="en-US" dirty="0" smtClean="0"/>
          </a:p>
          <a:p>
            <a:r>
              <a:rPr lang="en-US" dirty="0" smtClean="0"/>
              <a:t>Tammie </a:t>
            </a:r>
            <a:r>
              <a:rPr lang="en-US" dirty="0" err="1" smtClean="0"/>
              <a:t>Hardt</a:t>
            </a:r>
            <a:r>
              <a:rPr lang="en-US" dirty="0" smtClean="0"/>
              <a:t>, Dexter</a:t>
            </a:r>
          </a:p>
          <a:p>
            <a:r>
              <a:rPr lang="en-US" dirty="0" smtClean="0"/>
              <a:t>Justin Terry, </a:t>
            </a:r>
            <a:r>
              <a:rPr lang="en-US" smtClean="0"/>
              <a:t>Lake Arthur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** Language Arts team leader.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Language Arts Consortium Team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1"/>
            <a:ext cx="7772400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PVREC Language Team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600200"/>
            <a:ext cx="7772400" cy="2667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Vision: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The PVREC8 districts will have a vertically aligned curricular matrix with incorporating a resource bank supporting common grade level exit skills.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1"/>
            <a:ext cx="7772400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PVREC Language Team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600200"/>
            <a:ext cx="7772400" cy="3429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Goal: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By the end of the 2009-2010 school year the PVREC8 Language Arts teams will have a vertical alignment curriculum plan recommended to the district superintendents.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1"/>
            <a:ext cx="7772400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PVREC Language Team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600200"/>
            <a:ext cx="7772400" cy="3429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Mission: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We will:  	R – research	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		A – align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		S – support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		P - provide.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7772400" cy="91536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Steps in the Process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267200"/>
            <a:ext cx="7772400" cy="9144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28194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Grade Level Novel List created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" y="32766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Grade Level Umbrella created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" y="2057400"/>
            <a:ext cx="693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Alignment of old standards to new standards</a:t>
            </a:r>
          </a:p>
          <a:p>
            <a:r>
              <a:rPr lang="en-US" dirty="0" smtClean="0"/>
              <a:t>    (Language Arts went from </a:t>
            </a:r>
            <a:r>
              <a:rPr lang="en-US" dirty="0" smtClean="0"/>
              <a:t>9 standards </a:t>
            </a:r>
            <a:r>
              <a:rPr lang="en-US" dirty="0" smtClean="0"/>
              <a:t>to </a:t>
            </a:r>
            <a:r>
              <a:rPr lang="en-US" dirty="0" smtClean="0"/>
              <a:t>86 standards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09600" y="3810000"/>
            <a:ext cx="45922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Grade Level Pacing Guides (9 wks) 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228600" y="1143000"/>
            <a:ext cx="8610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28600" y="1295400"/>
            <a:ext cx="86106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1447800"/>
            <a:ext cx="8610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983163"/>
          </a:xfrm>
        </p:spPr>
        <p:txBody>
          <a:bodyPr>
            <a:normAutofit/>
          </a:bodyPr>
          <a:lstStyle/>
          <a:p>
            <a:pPr fontAlgn="t"/>
            <a:endParaRPr lang="en-US" dirty="0" smtClean="0"/>
          </a:p>
          <a:p>
            <a:pPr fontAlgn="t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12</a:t>
            </a:r>
            <a:r>
              <a:rPr lang="en-US" baseline="30000" dirty="0" smtClean="0">
                <a:solidFill>
                  <a:schemeClr val="tx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th</a:t>
            </a:r>
            <a:r>
              <a:rPr lang="en-US" dirty="0" smtClean="0">
                <a:solidFill>
                  <a:schemeClr val="tx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Grade Umbrella</a:t>
            </a:r>
            <a:endParaRPr lang="en-US" dirty="0">
              <a:solidFill>
                <a:schemeClr val="tx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1600200"/>
            <a:ext cx="2057400" cy="50292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fontAlgn="t">
              <a:spcAft>
                <a:spcPts val="400"/>
              </a:spcAft>
              <a:buFont typeface="Arial" pitchFamily="34" charset="0"/>
              <a:buChar char="•"/>
            </a:pPr>
            <a:r>
              <a:rPr lang="en-US" sz="1700" b="1" dirty="0" smtClean="0"/>
              <a:t>Short story</a:t>
            </a:r>
          </a:p>
          <a:p>
            <a:pPr fontAlgn="t">
              <a:spcAft>
                <a:spcPts val="400"/>
              </a:spcAft>
              <a:buFont typeface="Arial" pitchFamily="34" charset="0"/>
              <a:buChar char="•"/>
            </a:pPr>
            <a:r>
              <a:rPr lang="en-US" sz="1700" b="1" dirty="0" smtClean="0"/>
              <a:t>Poetry</a:t>
            </a:r>
          </a:p>
          <a:p>
            <a:pPr fontAlgn="t">
              <a:spcAft>
                <a:spcPts val="400"/>
              </a:spcAft>
              <a:buFont typeface="Arial" pitchFamily="34" charset="0"/>
              <a:buChar char="•"/>
            </a:pPr>
            <a:r>
              <a:rPr lang="en-US" sz="1700" b="1" dirty="0" smtClean="0"/>
              <a:t>Novel Unit</a:t>
            </a:r>
          </a:p>
          <a:p>
            <a:pPr fontAlgn="t">
              <a:spcAft>
                <a:spcPts val="400"/>
              </a:spcAft>
              <a:buFont typeface="Arial" pitchFamily="34" charset="0"/>
              <a:buChar char="•"/>
            </a:pPr>
            <a:r>
              <a:rPr lang="en-US" sz="1700" b="1" dirty="0" smtClean="0"/>
              <a:t>Nonfiction</a:t>
            </a:r>
          </a:p>
          <a:p>
            <a:pPr fontAlgn="t">
              <a:buFont typeface="Arial" pitchFamily="34" charset="0"/>
              <a:buChar char="•"/>
            </a:pPr>
            <a:r>
              <a:rPr lang="en-US" sz="1700" b="1" dirty="0" smtClean="0"/>
              <a:t>Historical    </a:t>
            </a:r>
          </a:p>
          <a:p>
            <a:pPr fontAlgn="t">
              <a:spcAft>
                <a:spcPts val="400"/>
              </a:spcAft>
            </a:pPr>
            <a:r>
              <a:rPr lang="en-US" sz="1700" b="1" dirty="0" smtClean="0"/>
              <a:t>    documents </a:t>
            </a:r>
          </a:p>
          <a:p>
            <a:pPr fontAlgn="t">
              <a:spcAft>
                <a:spcPts val="400"/>
              </a:spcAft>
              <a:buFont typeface="Arial" pitchFamily="34" charset="0"/>
              <a:buChar char="•"/>
            </a:pPr>
            <a:r>
              <a:rPr lang="en-US" sz="1700" b="1" dirty="0" smtClean="0"/>
              <a:t>Definition</a:t>
            </a:r>
          </a:p>
          <a:p>
            <a:pPr fontAlgn="t">
              <a:buFont typeface="Arial" pitchFamily="34" charset="0"/>
              <a:buChar char="•"/>
            </a:pPr>
            <a:r>
              <a:rPr lang="en-US" sz="1700" b="1" dirty="0" smtClean="0"/>
              <a:t>Compare and   </a:t>
            </a:r>
          </a:p>
          <a:p>
            <a:pPr fontAlgn="t">
              <a:spcAft>
                <a:spcPts val="400"/>
              </a:spcAft>
            </a:pPr>
            <a:r>
              <a:rPr lang="en-US" sz="1700" b="1" dirty="0" smtClean="0"/>
              <a:t>    contrast</a:t>
            </a:r>
          </a:p>
          <a:p>
            <a:pPr fontAlgn="t">
              <a:buFont typeface="Arial" pitchFamily="34" charset="0"/>
              <a:buChar char="•"/>
            </a:pPr>
            <a:r>
              <a:rPr lang="en-US" sz="1700" b="1" dirty="0" smtClean="0"/>
              <a:t>Cause and </a:t>
            </a:r>
          </a:p>
          <a:p>
            <a:pPr fontAlgn="t">
              <a:spcAft>
                <a:spcPts val="400"/>
              </a:spcAft>
            </a:pPr>
            <a:r>
              <a:rPr lang="en-US" sz="1700" b="1" dirty="0" smtClean="0"/>
              <a:t>    effect</a:t>
            </a:r>
          </a:p>
          <a:p>
            <a:pPr fontAlgn="t">
              <a:spcAft>
                <a:spcPts val="400"/>
              </a:spcAft>
              <a:buFont typeface="Arial" pitchFamily="34" charset="0"/>
              <a:buChar char="•"/>
            </a:pPr>
            <a:r>
              <a:rPr lang="en-US" sz="1700" b="1" dirty="0" smtClean="0"/>
              <a:t>Analysis</a:t>
            </a:r>
          </a:p>
          <a:p>
            <a:pPr fontAlgn="t">
              <a:spcAft>
                <a:spcPts val="400"/>
              </a:spcAft>
              <a:buFont typeface="Arial" pitchFamily="34" charset="0"/>
              <a:buChar char="•"/>
            </a:pPr>
            <a:r>
              <a:rPr lang="en-US" sz="1700" b="1" dirty="0" smtClean="0"/>
              <a:t>Research</a:t>
            </a:r>
          </a:p>
          <a:p>
            <a:pPr fontAlgn="t">
              <a:buFont typeface="Arial" pitchFamily="34" charset="0"/>
              <a:buChar char="•"/>
            </a:pPr>
            <a:r>
              <a:rPr lang="en-US" sz="1700" b="1" dirty="0" smtClean="0"/>
              <a:t>Group </a:t>
            </a:r>
          </a:p>
          <a:p>
            <a:pPr fontAlgn="t">
              <a:spcAft>
                <a:spcPts val="400"/>
              </a:spcAft>
            </a:pPr>
            <a:r>
              <a:rPr lang="en-US" sz="1700" b="1" dirty="0" smtClean="0"/>
              <a:t>    presentations</a:t>
            </a:r>
          </a:p>
          <a:p>
            <a:pPr fontAlgn="t">
              <a:spcAft>
                <a:spcPts val="400"/>
              </a:spcAft>
              <a:buFont typeface="Arial" pitchFamily="34" charset="0"/>
              <a:buChar char="•"/>
            </a:pPr>
            <a:r>
              <a:rPr lang="en-US" sz="1700" b="1" dirty="0" smtClean="0"/>
              <a:t>Visual literacy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1143000"/>
            <a:ext cx="205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b="1" dirty="0" smtClean="0"/>
              <a:t> Nine Weeks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1143000"/>
            <a:ext cx="1883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b="1" dirty="0" smtClean="0"/>
              <a:t>2</a:t>
            </a:r>
            <a:r>
              <a:rPr lang="en-US" b="1" baseline="30000" dirty="0" smtClean="0"/>
              <a:t>nd</a:t>
            </a:r>
            <a:r>
              <a:rPr lang="en-US" b="1" dirty="0" smtClean="0"/>
              <a:t> Nine Weeks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48200" y="1143000"/>
            <a:ext cx="1850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b="1" dirty="0" smtClean="0"/>
              <a:t>3</a:t>
            </a:r>
            <a:r>
              <a:rPr lang="en-US" b="1" baseline="30000" dirty="0" smtClean="0"/>
              <a:t>rd</a:t>
            </a:r>
            <a:r>
              <a:rPr lang="en-US" b="1" dirty="0" smtClean="0"/>
              <a:t> Nine Weeks</a:t>
            </a:r>
          </a:p>
        </p:txBody>
      </p:sp>
      <p:sp>
        <p:nvSpPr>
          <p:cNvPr id="9" name="Rectangle 8"/>
          <p:cNvSpPr/>
          <p:nvPr/>
        </p:nvSpPr>
        <p:spPr>
          <a:xfrm>
            <a:off x="6858000" y="1143000"/>
            <a:ext cx="1994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b="1" dirty="0" smtClean="0"/>
              <a:t>4</a:t>
            </a:r>
            <a:r>
              <a:rPr lang="en-US" b="1" baseline="30000" dirty="0" smtClean="0"/>
              <a:t>th</a:t>
            </a:r>
            <a:r>
              <a:rPr lang="en-US" b="1" dirty="0" smtClean="0"/>
              <a:t>  Nine Weeks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38400" y="1600200"/>
            <a:ext cx="2057400" cy="50292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Primary sources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Essays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Op-</a:t>
            </a:r>
            <a:r>
              <a:rPr lang="en-US" b="1" dirty="0" err="1" smtClean="0"/>
              <a:t>eds</a:t>
            </a: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Real-world </a:t>
            </a:r>
          </a:p>
          <a:p>
            <a:pPr>
              <a:spcAft>
                <a:spcPts val="600"/>
              </a:spcAft>
              <a:buFont typeface="Arial" pitchFamily="34" charset="0"/>
              <a:buNone/>
            </a:pPr>
            <a:r>
              <a:rPr lang="en-US" b="1" dirty="0" smtClean="0"/>
              <a:t>     texts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Problem and </a:t>
            </a:r>
          </a:p>
          <a:p>
            <a:pPr>
              <a:spcAft>
                <a:spcPts val="600"/>
              </a:spcAft>
              <a:buFont typeface="Arial" pitchFamily="34" charset="0"/>
              <a:buNone/>
            </a:pPr>
            <a:r>
              <a:rPr lang="en-US" b="1" dirty="0" smtClean="0"/>
              <a:t>     solution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Rhetoric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Presentations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Power Points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Debate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48200" y="1600200"/>
            <a:ext cx="2057400" cy="50292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Informational </a:t>
            </a:r>
          </a:p>
          <a:p>
            <a:pPr>
              <a:spcAft>
                <a:spcPts val="600"/>
              </a:spcAft>
              <a:buFont typeface="Arial" pitchFamily="34" charset="0"/>
              <a:buNone/>
            </a:pPr>
            <a:r>
              <a:rPr lang="en-US" b="1" dirty="0" smtClean="0"/>
              <a:t>     texts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Nonfiction </a:t>
            </a:r>
          </a:p>
          <a:p>
            <a:pPr>
              <a:spcAft>
                <a:spcPts val="600"/>
              </a:spcAft>
              <a:buFont typeface="Arial" pitchFamily="34" charset="0"/>
              <a:buNone/>
            </a:pPr>
            <a:r>
              <a:rPr lang="en-US" b="1" dirty="0" smtClean="0"/>
              <a:t>     books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Paraphrasing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Summarizing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Technical texts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Job-related </a:t>
            </a:r>
          </a:p>
          <a:p>
            <a:pPr>
              <a:spcAft>
                <a:spcPts val="600"/>
              </a:spcAft>
              <a:buFont typeface="Arial" pitchFamily="34" charset="0"/>
              <a:buNone/>
            </a:pPr>
            <a:r>
              <a:rPr lang="en-US" b="1" dirty="0" smtClean="0"/>
              <a:t>     texts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Interviews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858000" y="1600200"/>
            <a:ext cx="2057400" cy="50292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Drama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Nonfiction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Skits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Technical texts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Interior </a:t>
            </a:r>
          </a:p>
          <a:p>
            <a:pPr>
              <a:spcAft>
                <a:spcPts val="600"/>
              </a:spcAft>
              <a:buFont typeface="Arial" pitchFamily="34" charset="0"/>
              <a:buNone/>
            </a:pPr>
            <a:r>
              <a:rPr lang="en-US" b="1" dirty="0" smtClean="0"/>
              <a:t>     Monologues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Soliloquies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Skits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Visual Media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5" grpId="0"/>
      <p:bldP spid="6" grpId="0"/>
      <p:bldP spid="7" grpId="0"/>
      <p:bldP spid="9" grpId="0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983163"/>
          </a:xfrm>
        </p:spPr>
        <p:txBody>
          <a:bodyPr>
            <a:normAutofit/>
          </a:bodyPr>
          <a:lstStyle/>
          <a:p>
            <a:pPr fontAlgn="t"/>
            <a:endParaRPr lang="en-US" dirty="0" smtClean="0"/>
          </a:p>
          <a:p>
            <a:pPr fontAlgn="t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11</a:t>
            </a:r>
            <a:r>
              <a:rPr lang="en-US" baseline="300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th</a:t>
            </a:r>
            <a:r>
              <a:rPr lang="en-US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Grade Umbrella</a:t>
            </a:r>
            <a:endParaRPr lang="en-US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1600200"/>
            <a:ext cx="2057400" cy="48768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Paraphrasing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Summarizing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Novel Study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Short Story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Research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Writing types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Critical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     Response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Persuasive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Group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     presentation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1143000"/>
            <a:ext cx="205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b="1" dirty="0" smtClean="0"/>
              <a:t> Nine Weeks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1143000"/>
            <a:ext cx="1883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b="1" dirty="0" smtClean="0"/>
              <a:t>2</a:t>
            </a:r>
            <a:r>
              <a:rPr lang="en-US" b="1" baseline="30000" dirty="0" smtClean="0"/>
              <a:t>nd</a:t>
            </a:r>
            <a:r>
              <a:rPr lang="en-US" b="1" dirty="0" smtClean="0"/>
              <a:t> Nine Weeks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48200" y="1143000"/>
            <a:ext cx="1850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b="1" dirty="0" smtClean="0"/>
              <a:t>3</a:t>
            </a:r>
            <a:r>
              <a:rPr lang="en-US" b="1" baseline="30000" dirty="0" smtClean="0"/>
              <a:t>rd</a:t>
            </a:r>
            <a:r>
              <a:rPr lang="en-US" b="1" dirty="0" smtClean="0"/>
              <a:t> Nine Weeks</a:t>
            </a:r>
          </a:p>
        </p:txBody>
      </p:sp>
      <p:sp>
        <p:nvSpPr>
          <p:cNvPr id="9" name="Rectangle 8"/>
          <p:cNvSpPr/>
          <p:nvPr/>
        </p:nvSpPr>
        <p:spPr>
          <a:xfrm>
            <a:off x="6858000" y="1143000"/>
            <a:ext cx="1994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b="1" dirty="0" smtClean="0"/>
              <a:t>4</a:t>
            </a:r>
            <a:r>
              <a:rPr lang="en-US" b="1" baseline="30000" dirty="0" smtClean="0"/>
              <a:t>th</a:t>
            </a:r>
            <a:r>
              <a:rPr lang="en-US" b="1" dirty="0" smtClean="0"/>
              <a:t>  Nine Weeks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38400" y="1600200"/>
            <a:ext cx="2057400" cy="48768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/>
              <a:t>N</a:t>
            </a:r>
            <a:r>
              <a:rPr lang="en-US" b="1" dirty="0" smtClean="0"/>
              <a:t>onfiction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Rhetoric and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     Analysis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Poetry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Opposing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     argument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Rhetoric and   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     analysis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Debate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Poetry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     Presentation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4648200" y="1600200"/>
            <a:ext cx="2057400" cy="48768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Informational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     Text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Biography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Fact and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     opinion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Technical Texts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Research   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     Presentation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Opinion and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     analysis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858000" y="1600200"/>
            <a:ext cx="2057400" cy="48768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Narrative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Drama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Monologue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Soliloquy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Drama skits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7" grpId="0"/>
      <p:bldP spid="9" grpId="0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983163"/>
          </a:xfrm>
        </p:spPr>
        <p:txBody>
          <a:bodyPr>
            <a:normAutofit/>
          </a:bodyPr>
          <a:lstStyle/>
          <a:p>
            <a:pPr fontAlgn="t"/>
            <a:endParaRPr lang="en-US" dirty="0" smtClean="0"/>
          </a:p>
          <a:p>
            <a:pPr fontAlgn="t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9216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10</a:t>
            </a:r>
            <a:r>
              <a:rPr lang="en-US" baseline="300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th</a:t>
            </a:r>
            <a:r>
              <a:rPr lang="en-US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Grade Umbrella</a:t>
            </a:r>
            <a:endParaRPr lang="en-US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1600200"/>
            <a:ext cx="2057400" cy="50292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Anthology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Nonfiction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Short Story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Sentence </a:t>
            </a:r>
          </a:p>
          <a:p>
            <a:r>
              <a:rPr lang="en-US" b="1" dirty="0" smtClean="0"/>
              <a:t>     Structure &amp;   </a:t>
            </a:r>
          </a:p>
          <a:p>
            <a:r>
              <a:rPr lang="en-US" b="1" dirty="0" smtClean="0"/>
              <a:t>     Types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Punctuation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Paragraph </a:t>
            </a:r>
          </a:p>
          <a:p>
            <a:r>
              <a:rPr lang="en-US" b="1" dirty="0" smtClean="0"/>
              <a:t>     Development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Types of </a:t>
            </a:r>
          </a:p>
          <a:p>
            <a:r>
              <a:rPr lang="en-US" b="1" dirty="0" smtClean="0"/>
              <a:t>     Writing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Format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Writing Process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Research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Debate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Persuasive Speech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1143000"/>
            <a:ext cx="205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b="1" dirty="0" smtClean="0"/>
              <a:t> Nine Weeks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1143000"/>
            <a:ext cx="1883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b="1" dirty="0" smtClean="0"/>
              <a:t>2</a:t>
            </a:r>
            <a:r>
              <a:rPr lang="en-US" b="1" baseline="30000" dirty="0" smtClean="0"/>
              <a:t>nd</a:t>
            </a:r>
            <a:r>
              <a:rPr lang="en-US" b="1" dirty="0" smtClean="0"/>
              <a:t> Nine Weeks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48200" y="1143000"/>
            <a:ext cx="1850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b="1" dirty="0" smtClean="0"/>
              <a:t>3</a:t>
            </a:r>
            <a:r>
              <a:rPr lang="en-US" b="1" baseline="30000" dirty="0" smtClean="0"/>
              <a:t>rd</a:t>
            </a:r>
            <a:r>
              <a:rPr lang="en-US" b="1" dirty="0" smtClean="0"/>
              <a:t> Nine Weeks</a:t>
            </a:r>
          </a:p>
        </p:txBody>
      </p:sp>
      <p:sp>
        <p:nvSpPr>
          <p:cNvPr id="9" name="Rectangle 8"/>
          <p:cNvSpPr/>
          <p:nvPr/>
        </p:nvSpPr>
        <p:spPr>
          <a:xfrm>
            <a:off x="6858000" y="1143000"/>
            <a:ext cx="1994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b="1" dirty="0" smtClean="0"/>
              <a:t>4</a:t>
            </a:r>
            <a:r>
              <a:rPr lang="en-US" b="1" baseline="30000" dirty="0" smtClean="0"/>
              <a:t>th</a:t>
            </a:r>
            <a:r>
              <a:rPr lang="en-US" b="1" dirty="0" smtClean="0"/>
              <a:t>  Nine Weeks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38400" y="1600200"/>
            <a:ext cx="2057400" cy="50292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Poetry (STAR)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Literary Terms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Literary Types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Novel Unit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Creative writing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Compare &amp;</a:t>
            </a:r>
          </a:p>
          <a:p>
            <a:pPr>
              <a:spcAft>
                <a:spcPts val="400"/>
              </a:spcAft>
            </a:pPr>
            <a:r>
              <a:rPr lang="en-US" b="1" dirty="0" smtClean="0"/>
              <a:t>     Contrast  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Analysis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Interpretive </a:t>
            </a:r>
          </a:p>
          <a:p>
            <a:pPr>
              <a:spcAft>
                <a:spcPts val="400"/>
              </a:spcAft>
            </a:pPr>
            <a:r>
              <a:rPr lang="en-US" b="1" dirty="0" smtClean="0"/>
              <a:t>     Essays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Tone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Listening skills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Presentations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648200" y="1600200"/>
            <a:ext cx="2057400" cy="50292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Speech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Personal </a:t>
            </a:r>
          </a:p>
          <a:p>
            <a:pPr>
              <a:spcAft>
                <a:spcPts val="400"/>
              </a:spcAft>
            </a:pPr>
            <a:r>
              <a:rPr lang="en-US" b="1" dirty="0" smtClean="0"/>
              <a:t>   Autobiography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Biography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Narrative 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Informative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Graphs and </a:t>
            </a:r>
          </a:p>
          <a:p>
            <a:pPr>
              <a:spcAft>
                <a:spcPts val="400"/>
              </a:spcAft>
            </a:pPr>
            <a:r>
              <a:rPr lang="en-US" b="1" dirty="0" smtClean="0"/>
              <a:t>   decoding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ACE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Persuasive 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Current Events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Newspaper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Socratic </a:t>
            </a:r>
          </a:p>
          <a:p>
            <a:pPr>
              <a:spcAft>
                <a:spcPts val="400"/>
              </a:spcAft>
            </a:pPr>
            <a:r>
              <a:rPr lang="en-US" b="1" dirty="0" smtClean="0"/>
              <a:t>   Seminar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6858000" y="1600200"/>
            <a:ext cx="2057400" cy="50292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Novel Unit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Drama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Narrative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Monologue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Soliloquy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b="1" dirty="0" smtClean="0"/>
              <a:t>Paraphrase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7" grpId="0"/>
      <p:bldP spid="9" grpId="0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983163"/>
          </a:xfrm>
        </p:spPr>
        <p:txBody>
          <a:bodyPr>
            <a:normAutofit/>
          </a:bodyPr>
          <a:lstStyle/>
          <a:p>
            <a:pPr fontAlgn="t"/>
            <a:endParaRPr lang="en-US" dirty="0" smtClean="0"/>
          </a:p>
          <a:p>
            <a:pPr fontAlgn="t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Grade Umbrella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1600200"/>
            <a:ext cx="2057400" cy="48768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Propaganda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Foundational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     literature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Short story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Novel unit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Imaginative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     texts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Literary analysis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Narrative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Research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228600" y="1143000"/>
            <a:ext cx="205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b="1" dirty="0" smtClean="0"/>
              <a:t> Nine Weeks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1143000"/>
            <a:ext cx="1883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b="1" dirty="0" smtClean="0"/>
              <a:t>2</a:t>
            </a:r>
            <a:r>
              <a:rPr lang="en-US" b="1" baseline="30000" dirty="0" smtClean="0"/>
              <a:t>nd</a:t>
            </a:r>
            <a:r>
              <a:rPr lang="en-US" b="1" dirty="0" smtClean="0"/>
              <a:t> Nine Weeks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48200" y="1143000"/>
            <a:ext cx="1850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b="1" dirty="0" smtClean="0"/>
              <a:t>3</a:t>
            </a:r>
            <a:r>
              <a:rPr lang="en-US" b="1" baseline="30000" dirty="0" smtClean="0"/>
              <a:t>rd</a:t>
            </a:r>
            <a:r>
              <a:rPr lang="en-US" b="1" dirty="0" smtClean="0"/>
              <a:t> Nine Weeks</a:t>
            </a:r>
          </a:p>
        </p:txBody>
      </p:sp>
      <p:sp>
        <p:nvSpPr>
          <p:cNvPr id="9" name="Rectangle 8"/>
          <p:cNvSpPr/>
          <p:nvPr/>
        </p:nvSpPr>
        <p:spPr>
          <a:xfrm>
            <a:off x="6858000" y="1143000"/>
            <a:ext cx="1994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b="1" dirty="0" smtClean="0"/>
              <a:t>4</a:t>
            </a:r>
            <a:r>
              <a:rPr lang="en-US" b="1" baseline="30000" dirty="0" smtClean="0"/>
              <a:t>th</a:t>
            </a:r>
            <a:r>
              <a:rPr lang="en-US" b="1" dirty="0" smtClean="0"/>
              <a:t>  Nine Weeks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38400" y="1600200"/>
            <a:ext cx="2057400" cy="48768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Visual media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Nonfiction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Poetry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Argument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Paraphrase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Summarize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Response to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     literature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Persuasive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4648200" y="1600200"/>
            <a:ext cx="2057400" cy="48768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Nonfiction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     articles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On-line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     journals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Cause and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     effect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Compare and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     contrast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Debate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Cooperative </a:t>
            </a:r>
          </a:p>
          <a:p>
            <a:r>
              <a:rPr lang="en-US" b="1" dirty="0" smtClean="0"/>
              <a:t>     groups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858000" y="1600200"/>
            <a:ext cx="2057400" cy="48768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Drama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Short story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Poetry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Response to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     literature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Literary analysis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Creative writing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Projects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Soliloquy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Monologue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7" grpId="0"/>
      <p:bldP spid="9" grpId="0"/>
      <p:bldP spid="10" grpId="0" animBg="1"/>
      <p:bldP spid="11" grpId="0" animBg="1"/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618</TotalTime>
  <Words>515</Words>
  <Application>Microsoft Office PowerPoint</Application>
  <PresentationFormat>On-screen Show (4:3)</PresentationFormat>
  <Paragraphs>234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PVREC Language Team</vt:lpstr>
      <vt:lpstr>PVREC Language Team</vt:lpstr>
      <vt:lpstr>PVREC Language Team</vt:lpstr>
      <vt:lpstr>PVREC Language Team</vt:lpstr>
      <vt:lpstr>Steps in the Process</vt:lpstr>
      <vt:lpstr>12th Grade Umbrella</vt:lpstr>
      <vt:lpstr>11th Grade Umbrella</vt:lpstr>
      <vt:lpstr>10th Grade Umbrella</vt:lpstr>
      <vt:lpstr>9th Grade Umbrella</vt:lpstr>
      <vt:lpstr>Next Steps in the Process</vt:lpstr>
      <vt:lpstr>Language Arts Consortium Team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PVREC</dc:title>
  <dc:creator>Judy</dc:creator>
  <cp:lastModifiedBy>Owner</cp:lastModifiedBy>
  <cp:revision>34</cp:revision>
  <dcterms:created xsi:type="dcterms:W3CDTF">2009-10-15T18:41:44Z</dcterms:created>
  <dcterms:modified xsi:type="dcterms:W3CDTF">2010-02-09T02:11:06Z</dcterms:modified>
</cp:coreProperties>
</file>