
<file path=[Content_Types].xml><?xml version="1.0" encoding="utf-8"?>
<Types xmlns="http://schemas.openxmlformats.org/package/2006/content-types">
  <Override PartName="/ppt/slides/slide12.xml" ContentType="application/vnd.openxmlformats-officedocument.presentationml.slide+xml"/>
  <Override PartName="/ppt/slides/slide4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s/slide35.xml" ContentType="application/vnd.openxmlformats-officedocument.presentationml.slide+xml"/>
  <Override PartName="/ppt/slides/slide42.xml" ContentType="application/vnd.openxmlformats-officedocument.presentationml.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slides/slide45.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s/slide50.xml" ContentType="application/vnd.openxmlformats-officedocument.presentationml.slide+xml"/>
  <Override PartName="/ppt/slides/slide23.xml" ContentType="application/vnd.openxmlformats-officedocument.presentationml.slide+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Default Extension="wmf" ContentType="image/x-wmf"/>
  <Override PartName="/ppt/notesSlides/notesSlide7.xml" ContentType="application/vnd.openxmlformats-officedocument.presentationml.notesSlide+xml"/>
  <Override PartName="/ppt/slides/slide25.xml" ContentType="application/vnd.openxmlformats-officedocument.presentationml.slide+xml"/>
  <Override PartName="/ppt/notesSlides/notesSlide4.xml" ContentType="application/vnd.openxmlformats-officedocument.presentationml.notesSlide+xml"/>
  <Override PartName="/ppt/media/audio2.bin" ContentType="audio/unknown"/>
  <Override PartName="/ppt/slides/slide13.xml" ContentType="application/vnd.openxmlformats-officedocument.presentationml.slide+xml"/>
  <Override PartName="/ppt/slides/slide40.xml" ContentType="application/vnd.openxmlformats-officedocument.presentationml.slide+xml"/>
  <Override PartName="/ppt/slides/slide14.xml" ContentType="application/vnd.openxmlformats-officedocument.presentationml.slide+xml"/>
  <Override PartName="/ppt/media/audio1.bin" ContentType="audio/unknown"/>
  <Override PartName="/ppt/slides/slide34.xml" ContentType="application/vnd.openxmlformats-officedocument.presentationml.slide+xml"/>
  <Override PartName="/ppt/slides/slide44.xml" ContentType="application/vnd.openxmlformats-officedocument.presentationml.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s/slide49.xml" ContentType="application/vnd.openxmlformats-officedocument.presentationml.slide+xml"/>
  <Override PartName="/ppt/slideLayouts/slideLayout2.xml" ContentType="application/vnd.openxmlformats-officedocument.presentationml.slideLayout+xml"/>
  <Override PartName="/ppt/notesSlides/notesSlide5.xml" ContentType="application/vnd.openxmlformats-officedocument.presentationml.notesSlide+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slides/slide43.xml" ContentType="application/vnd.openxmlformats-officedocument.presentationml.slide+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s/slide5.xml" ContentType="application/vnd.openxmlformats-officedocument.presentationml.slide+xml"/>
  <Override PartName="/ppt/slides/slide37.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slides/slide33.xml" ContentType="application/vnd.openxmlformats-officedocument.presentationml.slide+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Default Extension="tiff" ContentType="image/tiff"/>
  <Override PartName="/ppt/slides/slide27.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docProps/core.xml" ContentType="application/vnd.openxmlformats-package.core-properties+xml"/>
  <Override PartName="/ppt/slides/slide8.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Default Extension="pdf" ContentType="application/pdf"/>
  <Override PartName="/ppt/slides/slide19.xml" ContentType="application/vnd.openxmlformats-officedocument.presentationml.slide+xml"/>
  <Override PartName="/ppt/slides/slide41.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52"/>
  </p:notesMasterIdLst>
  <p:sldIdLst>
    <p:sldId id="256" r:id="rId2"/>
    <p:sldId id="284" r:id="rId3"/>
    <p:sldId id="265" r:id="rId4"/>
    <p:sldId id="266" r:id="rId5"/>
    <p:sldId id="267" r:id="rId6"/>
    <p:sldId id="268" r:id="rId7"/>
    <p:sldId id="269" r:id="rId8"/>
    <p:sldId id="285" r:id="rId9"/>
    <p:sldId id="286" r:id="rId10"/>
    <p:sldId id="287" r:id="rId11"/>
    <p:sldId id="288" r:id="rId12"/>
    <p:sldId id="289" r:id="rId13"/>
    <p:sldId id="290" r:id="rId14"/>
    <p:sldId id="291" r:id="rId15"/>
    <p:sldId id="292" r:id="rId16"/>
    <p:sldId id="293" r:id="rId17"/>
    <p:sldId id="294" r:id="rId18"/>
    <p:sldId id="317" r:id="rId19"/>
    <p:sldId id="295" r:id="rId20"/>
    <p:sldId id="296" r:id="rId21"/>
    <p:sldId id="297" r:id="rId22"/>
    <p:sldId id="298" r:id="rId23"/>
    <p:sldId id="299" r:id="rId24"/>
    <p:sldId id="303" r:id="rId25"/>
    <p:sldId id="300" r:id="rId26"/>
    <p:sldId id="301" r:id="rId27"/>
    <p:sldId id="304" r:id="rId28"/>
    <p:sldId id="302" r:id="rId29"/>
    <p:sldId id="270" r:id="rId30"/>
    <p:sldId id="271" r:id="rId31"/>
    <p:sldId id="311" r:id="rId32"/>
    <p:sldId id="272" r:id="rId33"/>
    <p:sldId id="312" r:id="rId34"/>
    <p:sldId id="305" r:id="rId35"/>
    <p:sldId id="274" r:id="rId36"/>
    <p:sldId id="307" r:id="rId37"/>
    <p:sldId id="306" r:id="rId38"/>
    <p:sldId id="275" r:id="rId39"/>
    <p:sldId id="276" r:id="rId40"/>
    <p:sldId id="308" r:id="rId41"/>
    <p:sldId id="277" r:id="rId42"/>
    <p:sldId id="309" r:id="rId43"/>
    <p:sldId id="278" r:id="rId44"/>
    <p:sldId id="280" r:id="rId45"/>
    <p:sldId id="281" r:id="rId46"/>
    <p:sldId id="310" r:id="rId47"/>
    <p:sldId id="313" r:id="rId48"/>
    <p:sldId id="315" r:id="rId49"/>
    <p:sldId id="283" r:id="rId50"/>
    <p:sldId id="262" r:id="rId5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80" d="100"/>
          <a:sy n="80" d="100"/>
        </p:scale>
        <p:origin x="-112" y="-36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tableStyles" Target="tableStyles.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viewProps" Target="viewProps.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theme" Target="theme/theme1.xml"/><Relationship Id="rId48" Type="http://schemas.openxmlformats.org/officeDocument/2006/relationships/slide" Target="slides/slide47.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notesMaster" Target="notesMasters/notesMaster1.xml"/><Relationship Id="rId54" Type="http://schemas.openxmlformats.org/officeDocument/2006/relationships/presProps" Target="presProps.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53" Type="http://schemas.openxmlformats.org/officeDocument/2006/relationships/printerSettings" Target="printerSettings/printerSettings1.bin"/><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672DAB3-28A7-6D45-9979-6CDE9438C83F}" type="datetimeFigureOut">
              <a:rPr lang="en-US" smtClean="0"/>
              <a:pPr/>
              <a:t>7/23/10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32308D-BADA-D145-B53E-462565CE7CC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D32308D-BADA-D145-B53E-462565CE7CC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Slide Image Placeholder 1"/>
          <p:cNvSpPr>
            <a:spLocks noGrp="1" noRot="1" noChangeAspect="1"/>
          </p:cNvSpPr>
          <p:nvPr>
            <p:ph type="sldImg"/>
          </p:nvPr>
        </p:nvSpPr>
        <p:spPr>
          <a:ln/>
        </p:spPr>
      </p:sp>
      <p:sp>
        <p:nvSpPr>
          <p:cNvPr id="47107" name="Notes Placeholder 2"/>
          <p:cNvSpPr>
            <a:spLocks noGrp="1"/>
          </p:cNvSpPr>
          <p:nvPr>
            <p:ph type="body" idx="1"/>
          </p:nvPr>
        </p:nvSpPr>
        <p:spPr>
          <a:noFill/>
          <a:ln/>
        </p:spPr>
        <p:txBody>
          <a:bodyPr/>
          <a:lstStyle/>
          <a:p>
            <a:endParaRPr lang="en-US">
              <a:latin typeface="Arial" pitchFamily="-109" charset="0"/>
              <a:ea typeface="ＭＳ Ｐゴシック" pitchFamily="-109" charset="-128"/>
              <a:cs typeface="ＭＳ Ｐゴシック" pitchFamily="-109" charset="-128"/>
            </a:endParaRPr>
          </a:p>
        </p:txBody>
      </p:sp>
      <p:sp>
        <p:nvSpPr>
          <p:cNvPr id="47108" name="Slide Number Placeholder 3"/>
          <p:cNvSpPr>
            <a:spLocks noGrp="1"/>
          </p:cNvSpPr>
          <p:nvPr>
            <p:ph type="sldNum" sz="quarter" idx="5"/>
          </p:nvPr>
        </p:nvSpPr>
        <p:spPr>
          <a:noFill/>
        </p:spPr>
        <p:txBody>
          <a:bodyPr/>
          <a:lstStyle/>
          <a:p>
            <a:fld id="{1150AC7A-01A6-B540-805C-5B317B0679FC}" type="slidenum">
              <a:rPr lang="en-US" smtClean="0"/>
              <a:pPr/>
              <a:t>48</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Slide Image Placeholder 1"/>
          <p:cNvSpPr>
            <a:spLocks noGrp="1" noRot="1" noChangeAspect="1"/>
          </p:cNvSpPr>
          <p:nvPr>
            <p:ph type="sldImg"/>
          </p:nvPr>
        </p:nvSpPr>
        <p:spPr>
          <a:ln/>
        </p:spPr>
      </p:sp>
      <p:sp>
        <p:nvSpPr>
          <p:cNvPr id="25603" name="Notes Placeholder 2"/>
          <p:cNvSpPr>
            <a:spLocks noGrp="1"/>
          </p:cNvSpPr>
          <p:nvPr>
            <p:ph type="body" idx="1"/>
          </p:nvPr>
        </p:nvSpPr>
        <p:spPr>
          <a:noFill/>
          <a:ln/>
        </p:spPr>
        <p:txBody>
          <a:bodyPr/>
          <a:lstStyle/>
          <a:p>
            <a:r>
              <a:rPr lang="en-US" smtClean="0">
                <a:latin typeface="Arial" pitchFamily="-109" charset="0"/>
                <a:ea typeface="ＭＳ Ｐゴシック" pitchFamily="-109" charset="-128"/>
                <a:cs typeface="ＭＳ Ｐゴシック" pitchFamily="-109" charset="-128"/>
              </a:rPr>
              <a:t>Sort and classify content and language objectives</a:t>
            </a:r>
          </a:p>
        </p:txBody>
      </p:sp>
      <p:sp>
        <p:nvSpPr>
          <p:cNvPr id="25604" name="Slide Number Placeholder 3"/>
          <p:cNvSpPr>
            <a:spLocks noGrp="1"/>
          </p:cNvSpPr>
          <p:nvPr>
            <p:ph type="sldNum" sz="quarter" idx="5"/>
          </p:nvPr>
        </p:nvSpPr>
        <p:spPr>
          <a:noFill/>
        </p:spPr>
        <p:txBody>
          <a:bodyPr/>
          <a:lstStyle/>
          <a:p>
            <a:fld id="{C68668D1-EF36-9649-9D51-ABA8F58B07B4}" type="slidenum">
              <a:rPr lang="en-US" smtClean="0"/>
              <a:pPr/>
              <a:t>29</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Slide Image Placeholder 1"/>
          <p:cNvSpPr>
            <a:spLocks noGrp="1" noRot="1" noChangeAspect="1"/>
          </p:cNvSpPr>
          <p:nvPr>
            <p:ph type="sldImg"/>
          </p:nvPr>
        </p:nvSpPr>
        <p:spPr>
          <a:ln/>
        </p:spPr>
      </p:sp>
      <p:sp>
        <p:nvSpPr>
          <p:cNvPr id="27651" name="Notes Placeholder 2"/>
          <p:cNvSpPr>
            <a:spLocks noGrp="1"/>
          </p:cNvSpPr>
          <p:nvPr>
            <p:ph type="body" idx="1"/>
          </p:nvPr>
        </p:nvSpPr>
        <p:spPr>
          <a:noFill/>
          <a:ln/>
        </p:spPr>
        <p:txBody>
          <a:bodyPr/>
          <a:lstStyle/>
          <a:p>
            <a:r>
              <a:rPr lang="en-US" smtClean="0">
                <a:latin typeface="Arial" pitchFamily="-109" charset="0"/>
                <a:ea typeface="ＭＳ Ｐゴシック" pitchFamily="-109" charset="-128"/>
                <a:cs typeface="ＭＳ Ｐゴシック" pitchFamily="-109" charset="-128"/>
              </a:rPr>
              <a:t>Can you tell which is which?</a:t>
            </a:r>
          </a:p>
        </p:txBody>
      </p:sp>
      <p:sp>
        <p:nvSpPr>
          <p:cNvPr id="27652" name="Slide Number Placeholder 3"/>
          <p:cNvSpPr>
            <a:spLocks noGrp="1"/>
          </p:cNvSpPr>
          <p:nvPr>
            <p:ph type="sldNum" sz="quarter" idx="5"/>
          </p:nvPr>
        </p:nvSpPr>
        <p:spPr>
          <a:noFill/>
        </p:spPr>
        <p:txBody>
          <a:bodyPr/>
          <a:lstStyle/>
          <a:p>
            <a:fld id="{8C8AB8B9-B0ED-A64B-AAEA-6FDCA1C2CD76}" type="slidenum">
              <a:rPr lang="en-US" smtClean="0"/>
              <a:pPr/>
              <a:t>30</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Slide Image Placeholder 1"/>
          <p:cNvSpPr>
            <a:spLocks noGrp="1" noRot="1" noChangeAspect="1"/>
          </p:cNvSpPr>
          <p:nvPr>
            <p:ph type="sldImg"/>
          </p:nvPr>
        </p:nvSpPr>
        <p:spPr>
          <a:ln/>
        </p:spPr>
      </p:sp>
      <p:sp>
        <p:nvSpPr>
          <p:cNvPr id="32771" name="Notes Placeholder 2"/>
          <p:cNvSpPr>
            <a:spLocks noGrp="1"/>
          </p:cNvSpPr>
          <p:nvPr>
            <p:ph type="body" idx="1"/>
          </p:nvPr>
        </p:nvSpPr>
        <p:spPr>
          <a:noFill/>
          <a:ln/>
        </p:spPr>
        <p:txBody>
          <a:bodyPr/>
          <a:lstStyle/>
          <a:p>
            <a:endParaRPr lang="en-US">
              <a:latin typeface="Arial" pitchFamily="-109" charset="0"/>
              <a:ea typeface="ＭＳ Ｐゴシック" pitchFamily="-109" charset="-128"/>
              <a:cs typeface="ＭＳ Ｐゴシック" pitchFamily="-109" charset="-128"/>
            </a:endParaRPr>
          </a:p>
        </p:txBody>
      </p:sp>
      <p:sp>
        <p:nvSpPr>
          <p:cNvPr id="32772" name="Slide Number Placeholder 3"/>
          <p:cNvSpPr>
            <a:spLocks noGrp="1"/>
          </p:cNvSpPr>
          <p:nvPr>
            <p:ph type="sldNum" sz="quarter" idx="5"/>
          </p:nvPr>
        </p:nvSpPr>
        <p:spPr>
          <a:noFill/>
        </p:spPr>
        <p:txBody>
          <a:bodyPr/>
          <a:lstStyle/>
          <a:p>
            <a:fld id="{AF8C19A4-DD33-9241-9FEF-B236205B60D0}" type="slidenum">
              <a:rPr lang="en-US" smtClean="0"/>
              <a:pPr/>
              <a:t>38</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Slide Image Placeholder 1"/>
          <p:cNvSpPr>
            <a:spLocks noGrp="1" noRot="1" noChangeAspect="1"/>
          </p:cNvSpPr>
          <p:nvPr>
            <p:ph type="sldImg"/>
          </p:nvPr>
        </p:nvSpPr>
        <p:spPr>
          <a:ln/>
        </p:spPr>
      </p:sp>
      <p:sp>
        <p:nvSpPr>
          <p:cNvPr id="34819" name="Notes Placeholder 2"/>
          <p:cNvSpPr>
            <a:spLocks noGrp="1"/>
          </p:cNvSpPr>
          <p:nvPr>
            <p:ph type="body" idx="1"/>
          </p:nvPr>
        </p:nvSpPr>
        <p:spPr>
          <a:noFill/>
          <a:ln/>
        </p:spPr>
        <p:txBody>
          <a:bodyPr/>
          <a:lstStyle/>
          <a:p>
            <a:r>
              <a:rPr lang="en-US" smtClean="0">
                <a:latin typeface="Arial" pitchFamily="-109" charset="0"/>
                <a:ea typeface="ＭＳ Ｐゴシック" pitchFamily="-109" charset="-128"/>
                <a:cs typeface="ＭＳ Ｐゴシック" pitchFamily="-109" charset="-128"/>
              </a:rPr>
              <a:t>Use article in handout</a:t>
            </a:r>
          </a:p>
        </p:txBody>
      </p:sp>
      <p:sp>
        <p:nvSpPr>
          <p:cNvPr id="34820" name="Slide Number Placeholder 3"/>
          <p:cNvSpPr>
            <a:spLocks noGrp="1"/>
          </p:cNvSpPr>
          <p:nvPr>
            <p:ph type="sldNum" sz="quarter" idx="5"/>
          </p:nvPr>
        </p:nvSpPr>
        <p:spPr>
          <a:noFill/>
        </p:spPr>
        <p:txBody>
          <a:bodyPr/>
          <a:lstStyle/>
          <a:p>
            <a:fld id="{5B8AE27F-59A3-D94D-B79A-A435B8E3F658}" type="slidenum">
              <a:rPr lang="en-US" smtClean="0"/>
              <a:pPr/>
              <a:t>39</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Slide Image Placeholder 1"/>
          <p:cNvSpPr>
            <a:spLocks noGrp="1" noRot="1" noChangeAspect="1"/>
          </p:cNvSpPr>
          <p:nvPr>
            <p:ph type="sldImg"/>
          </p:nvPr>
        </p:nvSpPr>
        <p:spPr>
          <a:ln/>
        </p:spPr>
      </p:sp>
      <p:sp>
        <p:nvSpPr>
          <p:cNvPr id="36867" name="Notes Placeholder 2"/>
          <p:cNvSpPr>
            <a:spLocks noGrp="1"/>
          </p:cNvSpPr>
          <p:nvPr>
            <p:ph type="body" idx="1"/>
          </p:nvPr>
        </p:nvSpPr>
        <p:spPr>
          <a:noFill/>
          <a:ln/>
        </p:spPr>
        <p:txBody>
          <a:bodyPr/>
          <a:lstStyle/>
          <a:p>
            <a:endParaRPr lang="en-US">
              <a:latin typeface="Arial" pitchFamily="-109" charset="0"/>
              <a:ea typeface="ＭＳ Ｐゴシック" pitchFamily="-109" charset="-128"/>
              <a:cs typeface="ＭＳ Ｐゴシック" pitchFamily="-109" charset="-128"/>
            </a:endParaRPr>
          </a:p>
        </p:txBody>
      </p:sp>
      <p:sp>
        <p:nvSpPr>
          <p:cNvPr id="36868" name="Slide Number Placeholder 3"/>
          <p:cNvSpPr>
            <a:spLocks noGrp="1"/>
          </p:cNvSpPr>
          <p:nvPr>
            <p:ph type="sldNum" sz="quarter" idx="5"/>
          </p:nvPr>
        </p:nvSpPr>
        <p:spPr>
          <a:noFill/>
        </p:spPr>
        <p:txBody>
          <a:bodyPr/>
          <a:lstStyle/>
          <a:p>
            <a:fld id="{9FF571B1-D105-0C4A-B5A6-F750FFAA07B7}" type="slidenum">
              <a:rPr lang="en-US" smtClean="0"/>
              <a:pPr/>
              <a:t>41</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Slide Image Placeholder 1"/>
          <p:cNvSpPr>
            <a:spLocks noGrp="1" noRot="1" noChangeAspect="1"/>
          </p:cNvSpPr>
          <p:nvPr>
            <p:ph type="sldImg"/>
          </p:nvPr>
        </p:nvSpPr>
        <p:spPr>
          <a:ln/>
        </p:spPr>
      </p:sp>
      <p:sp>
        <p:nvSpPr>
          <p:cNvPr id="38915" name="Notes Placeholder 2"/>
          <p:cNvSpPr>
            <a:spLocks noGrp="1"/>
          </p:cNvSpPr>
          <p:nvPr>
            <p:ph type="body" idx="1"/>
          </p:nvPr>
        </p:nvSpPr>
        <p:spPr>
          <a:noFill/>
          <a:ln/>
        </p:spPr>
        <p:txBody>
          <a:bodyPr/>
          <a:lstStyle/>
          <a:p>
            <a:endParaRPr lang="en-US">
              <a:latin typeface="Arial" pitchFamily="-109" charset="0"/>
              <a:ea typeface="ＭＳ Ｐゴシック" pitchFamily="-109" charset="-128"/>
              <a:cs typeface="ＭＳ Ｐゴシック" pitchFamily="-109" charset="-128"/>
            </a:endParaRPr>
          </a:p>
        </p:txBody>
      </p:sp>
      <p:sp>
        <p:nvSpPr>
          <p:cNvPr id="38916" name="Slide Number Placeholder 3"/>
          <p:cNvSpPr>
            <a:spLocks noGrp="1"/>
          </p:cNvSpPr>
          <p:nvPr>
            <p:ph type="sldNum" sz="quarter" idx="5"/>
          </p:nvPr>
        </p:nvSpPr>
        <p:spPr>
          <a:noFill/>
        </p:spPr>
        <p:txBody>
          <a:bodyPr/>
          <a:lstStyle/>
          <a:p>
            <a:fld id="{BB7AFEFA-9318-5440-9458-56EA975BA5FD}" type="slidenum">
              <a:rPr lang="en-US" smtClean="0"/>
              <a:pPr/>
              <a:t>43</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Slide Image Placeholder 1"/>
          <p:cNvSpPr>
            <a:spLocks noGrp="1" noRot="1" noChangeAspect="1"/>
          </p:cNvSpPr>
          <p:nvPr>
            <p:ph type="sldImg"/>
          </p:nvPr>
        </p:nvSpPr>
        <p:spPr>
          <a:ln/>
        </p:spPr>
      </p:sp>
      <p:sp>
        <p:nvSpPr>
          <p:cNvPr id="43011" name="Notes Placeholder 2"/>
          <p:cNvSpPr>
            <a:spLocks noGrp="1"/>
          </p:cNvSpPr>
          <p:nvPr>
            <p:ph type="body" idx="1"/>
          </p:nvPr>
        </p:nvSpPr>
        <p:spPr>
          <a:noFill/>
          <a:ln/>
        </p:spPr>
        <p:txBody>
          <a:bodyPr/>
          <a:lstStyle/>
          <a:p>
            <a:endParaRPr lang="en-US">
              <a:latin typeface="Arial" pitchFamily="-109" charset="0"/>
              <a:ea typeface="ＭＳ Ｐゴシック" pitchFamily="-109" charset="-128"/>
              <a:cs typeface="ＭＳ Ｐゴシック" pitchFamily="-109" charset="-128"/>
            </a:endParaRPr>
          </a:p>
        </p:txBody>
      </p:sp>
      <p:sp>
        <p:nvSpPr>
          <p:cNvPr id="43012" name="Slide Number Placeholder 3"/>
          <p:cNvSpPr>
            <a:spLocks noGrp="1"/>
          </p:cNvSpPr>
          <p:nvPr>
            <p:ph type="sldNum" sz="quarter" idx="5"/>
          </p:nvPr>
        </p:nvSpPr>
        <p:spPr>
          <a:noFill/>
        </p:spPr>
        <p:txBody>
          <a:bodyPr/>
          <a:lstStyle/>
          <a:p>
            <a:fld id="{A0B5DD3D-C5D0-CF46-BD25-720560A08B03}" type="slidenum">
              <a:rPr lang="en-US" smtClean="0"/>
              <a:pPr/>
              <a:t>44</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Slide Image Placeholder 1"/>
          <p:cNvSpPr>
            <a:spLocks noGrp="1" noRot="1" noChangeAspect="1"/>
          </p:cNvSpPr>
          <p:nvPr>
            <p:ph type="sldImg"/>
          </p:nvPr>
        </p:nvSpPr>
        <p:spPr>
          <a:ln/>
        </p:spPr>
      </p:sp>
      <p:sp>
        <p:nvSpPr>
          <p:cNvPr id="45059" name="Notes Placeholder 2"/>
          <p:cNvSpPr>
            <a:spLocks noGrp="1"/>
          </p:cNvSpPr>
          <p:nvPr>
            <p:ph type="body" idx="1"/>
          </p:nvPr>
        </p:nvSpPr>
        <p:spPr>
          <a:noFill/>
          <a:ln/>
        </p:spPr>
        <p:txBody>
          <a:bodyPr/>
          <a:lstStyle/>
          <a:p>
            <a:r>
              <a:rPr lang="en-US" smtClean="0">
                <a:latin typeface="Arial" pitchFamily="-109" charset="0"/>
                <a:ea typeface="ＭＳ Ｐゴシック" pitchFamily="-109" charset="-128"/>
                <a:cs typeface="ＭＳ Ｐゴシック" pitchFamily="-109" charset="-128"/>
              </a:rPr>
              <a:t>What strategies can you use in your classroom? What Content? How?</a:t>
            </a:r>
          </a:p>
        </p:txBody>
      </p:sp>
      <p:sp>
        <p:nvSpPr>
          <p:cNvPr id="45060" name="Slide Number Placeholder 3"/>
          <p:cNvSpPr>
            <a:spLocks noGrp="1"/>
          </p:cNvSpPr>
          <p:nvPr>
            <p:ph type="sldNum" sz="quarter" idx="5"/>
          </p:nvPr>
        </p:nvSpPr>
        <p:spPr>
          <a:noFill/>
        </p:spPr>
        <p:txBody>
          <a:bodyPr/>
          <a:lstStyle/>
          <a:p>
            <a:fld id="{FBD6D179-D5D2-AE49-B612-F474BE9C4BE6}" type="slidenum">
              <a:rPr lang="en-US" smtClean="0"/>
              <a:pPr/>
              <a:t>45</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2BDFAE2-FB17-BE44-B69A-A356225935CE}" type="datetimeFigureOut">
              <a:rPr lang="en-US" smtClean="0"/>
              <a:pPr/>
              <a:t>7/23/10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953A8DA-0D74-454F-8950-842E9B4075FA}"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BDFAE2-FB17-BE44-B69A-A356225935CE}" type="datetimeFigureOut">
              <a:rPr lang="en-US" smtClean="0"/>
              <a:pPr/>
              <a:t>7/23/10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953A8DA-0D74-454F-8950-842E9B4075FA}"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BDFAE2-FB17-BE44-B69A-A356225935CE}" type="datetimeFigureOut">
              <a:rPr lang="en-US" smtClean="0"/>
              <a:pPr/>
              <a:t>7/23/10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953A8DA-0D74-454F-8950-842E9B4075FA}"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BDFAE2-FB17-BE44-B69A-A356225935CE}" type="datetimeFigureOut">
              <a:rPr lang="en-US" smtClean="0"/>
              <a:pPr/>
              <a:t>7/23/10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953A8DA-0D74-454F-8950-842E9B4075FA}"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BDFAE2-FB17-BE44-B69A-A356225935CE}" type="datetimeFigureOut">
              <a:rPr lang="en-US" smtClean="0"/>
              <a:pPr/>
              <a:t>7/23/10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953A8DA-0D74-454F-8950-842E9B4075FA}"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BDFAE2-FB17-BE44-B69A-A356225935CE}" type="datetimeFigureOut">
              <a:rPr lang="en-US" smtClean="0"/>
              <a:pPr/>
              <a:t>7/23/10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953A8DA-0D74-454F-8950-842E9B4075FA}"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2BDFAE2-FB17-BE44-B69A-A356225935CE}" type="datetimeFigureOut">
              <a:rPr lang="en-US" smtClean="0"/>
              <a:pPr/>
              <a:t>7/23/10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953A8DA-0D74-454F-8950-842E9B4075FA}"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2BDFAE2-FB17-BE44-B69A-A356225935CE}" type="datetimeFigureOut">
              <a:rPr lang="en-US" smtClean="0"/>
              <a:pPr/>
              <a:t>7/23/10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953A8DA-0D74-454F-8950-842E9B4075FA}"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BDFAE2-FB17-BE44-B69A-A356225935CE}" type="datetimeFigureOut">
              <a:rPr lang="en-US" smtClean="0"/>
              <a:pPr/>
              <a:t>7/23/10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953A8DA-0D74-454F-8950-842E9B4075FA}"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BDFAE2-FB17-BE44-B69A-A356225935CE}" type="datetimeFigureOut">
              <a:rPr lang="en-US" smtClean="0"/>
              <a:pPr/>
              <a:t>7/23/10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953A8DA-0D74-454F-8950-842E9B4075FA}"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BDFAE2-FB17-BE44-B69A-A356225935CE}" type="datetimeFigureOut">
              <a:rPr lang="en-US" smtClean="0"/>
              <a:pPr/>
              <a:t>7/23/10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953A8DA-0D74-454F-8950-842E9B4075FA}"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gradFill flip="none" rotWithShape="1">
          <a:gsLst>
            <a:gs pos="0">
              <a:schemeClr val="accent3">
                <a:lumMod val="60000"/>
                <a:lumOff val="40000"/>
              </a:schemeClr>
            </a:gs>
            <a:gs pos="100000">
              <a:srgbClr val="FFFFFF"/>
            </a:gs>
            <a:gs pos="50000">
              <a:schemeClr val="accent3">
                <a:lumMod val="60000"/>
                <a:lumOff val="4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BDFAE2-FB17-BE44-B69A-A356225935CE}" type="datetimeFigureOut">
              <a:rPr lang="en-US" smtClean="0"/>
              <a:pPr/>
              <a:t>7/23/10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53A8DA-0D74-454F-8950-842E9B4075F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audio" Target="../media/audio2.bin"/><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audio" Target="../media/audio2.bin"/><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audio" Target="../media/audio1.bin"/><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3" Type="http://schemas.openxmlformats.org/officeDocument/2006/relationships/image" Target="../media/image1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7.pd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2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23.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6.xml"/><Relationship Id="rId3" Type="http://schemas.openxmlformats.org/officeDocument/2006/relationships/image" Target="../media/image2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3" Type="http://schemas.openxmlformats.org/officeDocument/2006/relationships/image" Target="../media/image2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9.xml"/><Relationship Id="rId3" Type="http://schemas.openxmlformats.org/officeDocument/2006/relationships/image" Target="../media/image2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4" Type="http://schemas.openxmlformats.org/officeDocument/2006/relationships/image" Target="../media/image1.jpeg"/><Relationship Id="rId1" Type="http://schemas.openxmlformats.org/officeDocument/2006/relationships/slideLayout" Target="../slideLayouts/slideLayout2.xml"/><Relationship Id="rId2" Type="http://schemas.openxmlformats.org/officeDocument/2006/relationships/hyperlink" Target="http://WWW.STELLAR4Teachers.com" TargetMode="External"/><Relationship Id="rId3" Type="http://schemas.openxmlformats.org/officeDocument/2006/relationships/hyperlink" Target="mailto:LizWarner@charter.net" TargetMode="External"/></Relationships>
</file>

<file path=ppt/slides/_rels/slide5.xml.rels><?xml version="1.0" encoding="UTF-8" standalone="yes"?>
<Relationships xmlns="http://schemas.openxmlformats.org/package/2006/relationships"><Relationship Id="rId6" Type="http://schemas.openxmlformats.org/officeDocument/2006/relationships/image" Target="../media/image7.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3.wmf"/><Relationship Id="rId3" Type="http://schemas.openxmlformats.org/officeDocument/2006/relationships/image" Target="../media/image4.png"/><Relationship Id="rId5"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image" Target="../media/image1.jpeg"/><Relationship Id="rId3" Type="http://schemas.openxmlformats.org/officeDocument/2006/relationships/hyperlink" Target="http://WWW.STELLAR4Teachers.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df"/><Relationship Id="rId3"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bin"/><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5739762" y="1842149"/>
            <a:ext cx="2966629" cy="1758301"/>
          </a:xfrm>
        </p:spPr>
        <p:txBody>
          <a:bodyPr>
            <a:normAutofit fontScale="90000"/>
          </a:bodyPr>
          <a:lstStyle/>
          <a:p>
            <a:r>
              <a:rPr lang="en-US" dirty="0" smtClean="0"/>
              <a:t>Presented by</a:t>
            </a:r>
            <a:br>
              <a:rPr lang="en-US" dirty="0" smtClean="0"/>
            </a:br>
            <a:r>
              <a:rPr lang="en-US" dirty="0" smtClean="0"/>
              <a:t>Liz Warner, MA</a:t>
            </a:r>
            <a:endParaRPr lang="en-US" dirty="0"/>
          </a:p>
        </p:txBody>
      </p:sp>
      <p:sp>
        <p:nvSpPr>
          <p:cNvPr id="3" name="Subtitle 2"/>
          <p:cNvSpPr>
            <a:spLocks noGrp="1"/>
          </p:cNvSpPr>
          <p:nvPr>
            <p:ph type="subTitle" idx="1"/>
          </p:nvPr>
        </p:nvSpPr>
        <p:spPr>
          <a:xfrm>
            <a:off x="6128078" y="4130533"/>
            <a:ext cx="2852891" cy="1752600"/>
          </a:xfrm>
        </p:spPr>
        <p:txBody>
          <a:bodyPr/>
          <a:lstStyle/>
          <a:p>
            <a:r>
              <a:rPr lang="en-US" dirty="0" smtClean="0"/>
              <a:t>HSTW</a:t>
            </a:r>
          </a:p>
          <a:p>
            <a:r>
              <a:rPr lang="en-US" dirty="0" smtClean="0"/>
              <a:t>Albuquerque, NM</a:t>
            </a:r>
            <a:endParaRPr lang="en-US" dirty="0"/>
          </a:p>
        </p:txBody>
      </p:sp>
      <p:pic>
        <p:nvPicPr>
          <p:cNvPr id="4" name="Picture 3" descr="STELLAR-Logo.jpg"/>
          <p:cNvPicPr>
            <a:picLocks noChangeAspect="1"/>
          </p:cNvPicPr>
          <p:nvPr/>
        </p:nvPicPr>
        <p:blipFill>
          <a:blip r:embed="rId3"/>
          <a:stretch>
            <a:fillRect/>
          </a:stretch>
        </p:blipFill>
        <p:spPr>
          <a:xfrm>
            <a:off x="289501" y="480699"/>
            <a:ext cx="5450262" cy="6239502"/>
          </a:xfrm>
          <a:prstGeom prst="rect">
            <a:avLst/>
          </a:prstGeom>
        </p:spPr>
      </p:pic>
      <p:sp>
        <p:nvSpPr>
          <p:cNvPr id="5" name="TextBox 4"/>
          <p:cNvSpPr txBox="1"/>
          <p:nvPr/>
        </p:nvSpPr>
        <p:spPr>
          <a:xfrm>
            <a:off x="5902794" y="5901293"/>
            <a:ext cx="3241206" cy="923330"/>
          </a:xfrm>
          <a:prstGeom prst="rect">
            <a:avLst/>
          </a:prstGeom>
          <a:noFill/>
        </p:spPr>
        <p:txBody>
          <a:bodyPr wrap="square" rtlCol="0">
            <a:spAutoFit/>
          </a:bodyPr>
          <a:lstStyle/>
          <a:p>
            <a:r>
              <a:rPr lang="en-US" dirty="0" smtClean="0"/>
              <a:t>This presentation is copyrighted!</a:t>
            </a:r>
          </a:p>
          <a:p>
            <a:r>
              <a:rPr lang="en-US" dirty="0" smtClean="0"/>
              <a:t>NOT for Commercial Use- School Use only!</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b="1" dirty="0" smtClean="0">
                <a:ea typeface="ＭＳ Ｐゴシック" pitchFamily="-109" charset="-128"/>
                <a:cs typeface="ＭＳ Ｐゴシック" pitchFamily="-109" charset="-128"/>
              </a:rPr>
              <a:t>Sentence Frames</a:t>
            </a:r>
            <a:endParaRPr lang="en-US" b="1" dirty="0">
              <a:ea typeface="ＭＳ Ｐゴシック" pitchFamily="-109" charset="-128"/>
              <a:cs typeface="ＭＳ Ｐゴシック" pitchFamily="-109" charset="-128"/>
            </a:endParaRPr>
          </a:p>
        </p:txBody>
      </p:sp>
      <p:sp>
        <p:nvSpPr>
          <p:cNvPr id="31747" name="Rectangle 3"/>
          <p:cNvSpPr>
            <a:spLocks noGrp="1" noChangeArrowheads="1"/>
          </p:cNvSpPr>
          <p:nvPr>
            <p:ph type="body" idx="1"/>
          </p:nvPr>
        </p:nvSpPr>
        <p:spPr>
          <a:xfrm>
            <a:off x="381000" y="1144192"/>
            <a:ext cx="8229600" cy="4525963"/>
          </a:xfrm>
        </p:spPr>
        <p:txBody>
          <a:bodyPr/>
          <a:lstStyle/>
          <a:p>
            <a:pPr eaLnBrk="1" hangingPunct="1"/>
            <a:r>
              <a:rPr lang="en-US" dirty="0">
                <a:ea typeface="ＭＳ Ｐゴシック" pitchFamily="-109" charset="-128"/>
                <a:cs typeface="ＭＳ Ｐゴシック" pitchFamily="-109" charset="-128"/>
              </a:rPr>
              <a:t>Take turns telling about what you know about language acquisition. Think of what you know others may not know. Be Creative</a:t>
            </a:r>
            <a:r>
              <a:rPr lang="en-US" dirty="0" smtClean="0">
                <a:ea typeface="ＭＳ Ｐゴシック" pitchFamily="-109" charset="-128"/>
                <a:cs typeface="ＭＳ Ｐゴシック" pitchFamily="-109" charset="-128"/>
              </a:rPr>
              <a:t>!</a:t>
            </a:r>
          </a:p>
          <a:p>
            <a:pPr eaLnBrk="1" hangingPunct="1">
              <a:buNone/>
            </a:pPr>
            <a:endParaRPr lang="en-US" dirty="0" smtClean="0">
              <a:ea typeface="ＭＳ Ｐゴシック" pitchFamily="-109" charset="-128"/>
              <a:cs typeface="ＭＳ Ｐゴシック" pitchFamily="-109" charset="-128"/>
            </a:endParaRPr>
          </a:p>
          <a:p>
            <a:pPr eaLnBrk="1" hangingPunct="1">
              <a:buNone/>
            </a:pPr>
            <a:r>
              <a:rPr lang="en-US" sz="2400" dirty="0" smtClean="0">
                <a:solidFill>
                  <a:srgbClr val="0000FF"/>
                </a:solidFill>
                <a:ea typeface="ＭＳ Ｐゴシック" pitchFamily="-109" charset="-128"/>
                <a:cs typeface="ＭＳ Ｐゴシック" pitchFamily="-109" charset="-128"/>
              </a:rPr>
              <a:t>“One thing I know about language acquisition is….”</a:t>
            </a:r>
          </a:p>
          <a:p>
            <a:pPr eaLnBrk="1" hangingPunct="1">
              <a:buNone/>
            </a:pPr>
            <a:r>
              <a:rPr lang="en-US" sz="2400" dirty="0" smtClean="0">
                <a:solidFill>
                  <a:srgbClr val="0000FF"/>
                </a:solidFill>
                <a:ea typeface="ＭＳ Ｐゴシック" pitchFamily="-109" charset="-128"/>
                <a:cs typeface="ＭＳ Ｐゴシック" pitchFamily="-109" charset="-128"/>
              </a:rPr>
              <a:t>“I think ……..”        “I believe…..”     “I wonder…….”</a:t>
            </a:r>
          </a:p>
          <a:p>
            <a:pPr eaLnBrk="1" hangingPunct="1"/>
            <a:endParaRPr lang="en-US" dirty="0" smtClean="0">
              <a:ea typeface="ＭＳ Ｐゴシック" pitchFamily="-109" charset="-128"/>
              <a:cs typeface="ＭＳ Ｐゴシック" pitchFamily="-109" charset="-128"/>
            </a:endParaRPr>
          </a:p>
          <a:p>
            <a:pPr eaLnBrk="1" hangingPunct="1">
              <a:buFontTx/>
              <a:buNone/>
            </a:pPr>
            <a:endParaRPr lang="en-US" dirty="0">
              <a:ea typeface="ＭＳ Ｐゴシック" pitchFamily="-109" charset="-128"/>
              <a:cs typeface="ＭＳ Ｐゴシック" pitchFamily="-109" charset="-128"/>
            </a:endParaRPr>
          </a:p>
        </p:txBody>
      </p:sp>
      <p:pic>
        <p:nvPicPr>
          <p:cNvPr id="31748" name="Picture 4" descr="MCj04079000000[1]"/>
          <p:cNvPicPr>
            <a:picLocks noChangeAspect="1" noChangeArrowheads="1"/>
          </p:cNvPicPr>
          <p:nvPr/>
        </p:nvPicPr>
        <p:blipFill>
          <a:blip r:embed="rId2"/>
          <a:srcRect/>
          <a:stretch>
            <a:fillRect/>
          </a:stretch>
        </p:blipFill>
        <p:spPr bwMode="auto">
          <a:xfrm>
            <a:off x="381000" y="4114800"/>
            <a:ext cx="1771650" cy="1841500"/>
          </a:xfrm>
          <a:prstGeom prst="rect">
            <a:avLst/>
          </a:prstGeom>
          <a:noFill/>
          <a:ln w="9525">
            <a:noFill/>
            <a:miter lim="800000"/>
            <a:headEnd/>
            <a:tailEnd/>
          </a:ln>
        </p:spPr>
      </p:pic>
      <p:pic>
        <p:nvPicPr>
          <p:cNvPr id="31749" name="Picture 5" descr="MCj04079000000[1]"/>
          <p:cNvPicPr>
            <a:picLocks noChangeAspect="1" noChangeArrowheads="1"/>
          </p:cNvPicPr>
          <p:nvPr/>
        </p:nvPicPr>
        <p:blipFill>
          <a:blip r:embed="rId2"/>
          <a:srcRect/>
          <a:stretch>
            <a:fillRect/>
          </a:stretch>
        </p:blipFill>
        <p:spPr bwMode="auto">
          <a:xfrm>
            <a:off x="2438400" y="4114800"/>
            <a:ext cx="1771650" cy="1841500"/>
          </a:xfrm>
          <a:prstGeom prst="rect">
            <a:avLst/>
          </a:prstGeom>
          <a:noFill/>
          <a:ln w="9525">
            <a:noFill/>
            <a:miter lim="800000"/>
            <a:headEnd/>
            <a:tailEnd/>
          </a:ln>
        </p:spPr>
      </p:pic>
      <p:pic>
        <p:nvPicPr>
          <p:cNvPr id="31750" name="Picture 6" descr="MCj04079000000[1]"/>
          <p:cNvPicPr>
            <a:picLocks noChangeAspect="1" noChangeArrowheads="1"/>
          </p:cNvPicPr>
          <p:nvPr/>
        </p:nvPicPr>
        <p:blipFill>
          <a:blip r:embed="rId2"/>
          <a:srcRect/>
          <a:stretch>
            <a:fillRect/>
          </a:stretch>
        </p:blipFill>
        <p:spPr bwMode="auto">
          <a:xfrm>
            <a:off x="4495800" y="4114800"/>
            <a:ext cx="1771650" cy="1841500"/>
          </a:xfrm>
          <a:prstGeom prst="rect">
            <a:avLst/>
          </a:prstGeom>
          <a:noFill/>
          <a:ln w="9525">
            <a:noFill/>
            <a:miter lim="800000"/>
            <a:headEnd/>
            <a:tailEnd/>
          </a:ln>
        </p:spPr>
      </p:pic>
      <p:pic>
        <p:nvPicPr>
          <p:cNvPr id="31751" name="Picture 7" descr="MCj04079000000[1]"/>
          <p:cNvPicPr>
            <a:picLocks noChangeAspect="1" noChangeArrowheads="1"/>
          </p:cNvPicPr>
          <p:nvPr/>
        </p:nvPicPr>
        <p:blipFill>
          <a:blip r:embed="rId2"/>
          <a:srcRect/>
          <a:stretch>
            <a:fillRect/>
          </a:stretch>
        </p:blipFill>
        <p:spPr bwMode="auto">
          <a:xfrm>
            <a:off x="6477000" y="4114800"/>
            <a:ext cx="1771650" cy="1841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612340" y="1020620"/>
            <a:ext cx="8288146" cy="646331"/>
          </a:xfrm>
          <a:prstGeom prst="rect">
            <a:avLst/>
          </a:prstGeom>
          <a:noFill/>
        </p:spPr>
        <p:txBody>
          <a:bodyPr wrap="none" rtlCol="0">
            <a:spAutoFit/>
          </a:bodyPr>
          <a:lstStyle/>
          <a:p>
            <a:r>
              <a:rPr lang="en-US" sz="3600" dirty="0" smtClean="0"/>
              <a:t>Language Acquisition: Experience and Time</a:t>
            </a:r>
            <a:endParaRPr lang="en-US" sz="3600" dirty="0"/>
          </a:p>
        </p:txBody>
      </p:sp>
      <p:pic>
        <p:nvPicPr>
          <p:cNvPr id="4" name="Picture 3"/>
          <p:cNvPicPr>
            <a:picLocks noChangeAspect="1"/>
          </p:cNvPicPr>
          <p:nvPr/>
        </p:nvPicPr>
        <p:blipFill>
          <a:blip r:embed="rId2"/>
          <a:stretch>
            <a:fillRect/>
          </a:stretch>
        </p:blipFill>
        <p:spPr>
          <a:xfrm>
            <a:off x="2218120" y="1961859"/>
            <a:ext cx="5588000" cy="42037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TextBox 1"/>
          <p:cNvSpPr txBox="1">
            <a:spLocks noChangeArrowheads="1"/>
          </p:cNvSpPr>
          <p:nvPr/>
        </p:nvSpPr>
        <p:spPr bwMode="auto">
          <a:xfrm>
            <a:off x="457200" y="503444"/>
            <a:ext cx="5562600" cy="5509201"/>
          </a:xfrm>
          <a:prstGeom prst="rect">
            <a:avLst/>
          </a:prstGeom>
          <a:noFill/>
          <a:ln w="9525">
            <a:noFill/>
            <a:miter lim="800000"/>
            <a:headEnd/>
            <a:tailEnd/>
          </a:ln>
        </p:spPr>
        <p:txBody>
          <a:bodyPr>
            <a:prstTxWarp prst="textNoShape">
              <a:avLst/>
            </a:prstTxWarp>
            <a:spAutoFit/>
          </a:bodyPr>
          <a:lstStyle/>
          <a:p>
            <a:r>
              <a:rPr lang="en-US" sz="4000" dirty="0" smtClean="0"/>
              <a:t>PUZZLE PALOOZA!</a:t>
            </a:r>
          </a:p>
          <a:p>
            <a:endParaRPr lang="en-US" sz="2800" dirty="0"/>
          </a:p>
          <a:p>
            <a:r>
              <a:rPr lang="en-US" sz="2800" dirty="0" smtClean="0"/>
              <a:t>Put </a:t>
            </a:r>
            <a:r>
              <a:rPr lang="en-US" sz="2800" dirty="0"/>
              <a:t>your graphic organizer back together taking turns!</a:t>
            </a:r>
          </a:p>
          <a:p>
            <a:endParaRPr lang="en-US" sz="2800" dirty="0"/>
          </a:p>
          <a:p>
            <a:r>
              <a:rPr lang="en-US" sz="2800" dirty="0"/>
              <a:t>You must JUSTIFY why you believe it goes there.</a:t>
            </a:r>
          </a:p>
          <a:p>
            <a:endParaRPr lang="en-US" dirty="0"/>
          </a:p>
          <a:p>
            <a:r>
              <a:rPr lang="en-US" dirty="0"/>
              <a:t>If you finish:</a:t>
            </a:r>
          </a:p>
          <a:p>
            <a:endParaRPr lang="en-US" dirty="0"/>
          </a:p>
          <a:p>
            <a:r>
              <a:rPr lang="en-US" dirty="0"/>
              <a:t>What other graphic organizers could you cut and ask students to put back together</a:t>
            </a:r>
            <a:r>
              <a:rPr lang="en-US" dirty="0" smtClean="0"/>
              <a:t>?</a:t>
            </a:r>
          </a:p>
          <a:p>
            <a:endParaRPr lang="en-US" dirty="0" smtClean="0"/>
          </a:p>
          <a:p>
            <a:r>
              <a:rPr lang="en-US" dirty="0" smtClean="0"/>
              <a:t>“I could use Graphic </a:t>
            </a:r>
            <a:r>
              <a:rPr lang="en-US" dirty="0"/>
              <a:t>O</a:t>
            </a:r>
            <a:r>
              <a:rPr lang="en-US" dirty="0" smtClean="0"/>
              <a:t>rganizer Puzzles (Puzzle </a:t>
            </a:r>
            <a:r>
              <a:rPr lang="en-US" dirty="0" err="1" smtClean="0"/>
              <a:t>Palooza</a:t>
            </a:r>
            <a:r>
              <a:rPr lang="en-US" dirty="0" smtClean="0"/>
              <a:t>)  to teach……..”</a:t>
            </a:r>
            <a:endParaRPr lang="en-US" dirty="0"/>
          </a:p>
        </p:txBody>
      </p:sp>
      <p:pic>
        <p:nvPicPr>
          <p:cNvPr id="3" name="Picture 2" descr="fqzft.tiff"/>
          <p:cNvPicPr>
            <a:picLocks noChangeAspect="1"/>
          </p:cNvPicPr>
          <p:nvPr/>
        </p:nvPicPr>
        <p:blipFill>
          <a:blip r:embed="rId2"/>
          <a:stretch>
            <a:fillRect/>
          </a:stretch>
        </p:blipFill>
        <p:spPr>
          <a:xfrm>
            <a:off x="6480854" y="2193711"/>
            <a:ext cx="2165267" cy="247459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1026"/>
          <p:cNvSpPr>
            <a:spLocks noGrp="1" noChangeArrowheads="1"/>
          </p:cNvSpPr>
          <p:nvPr>
            <p:ph type="title"/>
          </p:nvPr>
        </p:nvSpPr>
        <p:spPr/>
        <p:txBody>
          <a:bodyPr/>
          <a:lstStyle/>
          <a:p>
            <a:pPr eaLnBrk="1" hangingPunct="1"/>
            <a:r>
              <a:rPr lang="en-US">
                <a:ea typeface="ＭＳ Ｐゴシック" pitchFamily="-109" charset="-128"/>
                <a:cs typeface="ＭＳ Ｐゴシック" pitchFamily="-109" charset="-128"/>
              </a:rPr>
              <a:t>Primary Language</a:t>
            </a:r>
          </a:p>
        </p:txBody>
      </p:sp>
      <p:sp>
        <p:nvSpPr>
          <p:cNvPr id="34819" name="Rectangle 1027"/>
          <p:cNvSpPr>
            <a:spLocks noGrp="1" noChangeArrowheads="1"/>
          </p:cNvSpPr>
          <p:nvPr>
            <p:ph type="body" idx="1"/>
          </p:nvPr>
        </p:nvSpPr>
        <p:spPr/>
        <p:txBody>
          <a:bodyPr/>
          <a:lstStyle/>
          <a:p>
            <a:pPr eaLnBrk="1" hangingPunct="1">
              <a:lnSpc>
                <a:spcPct val="90000"/>
              </a:lnSpc>
              <a:buFontTx/>
              <a:buNone/>
            </a:pPr>
            <a:endParaRPr lang="en-US">
              <a:ea typeface="ＭＳ Ｐゴシック" pitchFamily="-109" charset="-128"/>
              <a:cs typeface="ＭＳ Ｐゴシック" pitchFamily="-109" charset="-128"/>
            </a:endParaRPr>
          </a:p>
          <a:p>
            <a:pPr eaLnBrk="1" hangingPunct="1">
              <a:lnSpc>
                <a:spcPct val="90000"/>
              </a:lnSpc>
            </a:pPr>
            <a:r>
              <a:rPr lang="en-US">
                <a:ea typeface="ＭＳ Ｐゴシック" pitchFamily="-109" charset="-128"/>
                <a:cs typeface="ＭＳ Ｐゴシック" pitchFamily="-109" charset="-128"/>
              </a:rPr>
              <a:t>When you started school at 5 or 6: </a:t>
            </a:r>
          </a:p>
          <a:p>
            <a:pPr eaLnBrk="1" hangingPunct="1">
              <a:lnSpc>
                <a:spcPct val="90000"/>
              </a:lnSpc>
            </a:pPr>
            <a:r>
              <a:rPr lang="en-US">
                <a:ea typeface="ＭＳ Ｐゴシック" pitchFamily="-109" charset="-128"/>
                <a:cs typeface="ＭＳ Ｐゴシック" pitchFamily="-109" charset="-128"/>
              </a:rPr>
              <a:t>You had BICS (Basic Interpersonal Communicative Skills)</a:t>
            </a:r>
          </a:p>
          <a:p>
            <a:pPr eaLnBrk="1" hangingPunct="1">
              <a:lnSpc>
                <a:spcPct val="90000"/>
              </a:lnSpc>
            </a:pPr>
            <a:r>
              <a:rPr lang="en-US">
                <a:ea typeface="ＭＳ Ｐゴシック" pitchFamily="-109" charset="-128"/>
                <a:cs typeface="ＭＳ Ｐゴシック" pitchFamily="-109" charset="-128"/>
              </a:rPr>
              <a:t>Correct pronunciation, syntax, simple grammar functions</a:t>
            </a:r>
          </a:p>
          <a:p>
            <a:pPr eaLnBrk="1" hangingPunct="1">
              <a:lnSpc>
                <a:spcPct val="90000"/>
              </a:lnSpc>
            </a:pPr>
            <a:r>
              <a:rPr lang="en-US">
                <a:ea typeface="ＭＳ Ｐゴシック" pitchFamily="-109" charset="-128"/>
                <a:cs typeface="ＭＳ Ｐゴシック" pitchFamily="-109" charset="-128"/>
              </a:rPr>
              <a:t>6,000-10,000 words</a:t>
            </a:r>
          </a:p>
          <a:p>
            <a:pPr eaLnBrk="1" hangingPunct="1">
              <a:lnSpc>
                <a:spcPct val="90000"/>
              </a:lnSpc>
            </a:pPr>
            <a:endParaRPr lang="en-US">
              <a:ea typeface="ＭＳ Ｐゴシック" pitchFamily="-109" charset="-128"/>
              <a:cs typeface="ＭＳ Ｐゴシック" pitchFamily="-109"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sz="3200" b="1">
                <a:ea typeface="ＭＳ Ｐゴシック" pitchFamily="-109" charset="-128"/>
                <a:cs typeface="ＭＳ Ｐゴシック" pitchFamily="-109" charset="-128"/>
              </a:rPr>
              <a:t>What you learned at home…..</a:t>
            </a:r>
          </a:p>
        </p:txBody>
      </p:sp>
      <p:sp>
        <p:nvSpPr>
          <p:cNvPr id="35843" name="Rectangle 3"/>
          <p:cNvSpPr>
            <a:spLocks noGrp="1" noChangeArrowheads="1"/>
          </p:cNvSpPr>
          <p:nvPr>
            <p:ph type="body" idx="1"/>
          </p:nvPr>
        </p:nvSpPr>
        <p:spPr/>
        <p:txBody>
          <a:bodyPr/>
          <a:lstStyle/>
          <a:p>
            <a:pPr eaLnBrk="1" hangingPunct="1">
              <a:buFontTx/>
              <a:buNone/>
            </a:pPr>
            <a:r>
              <a:rPr lang="en-US" sz="2000" b="1" dirty="0">
                <a:ea typeface="ＭＳ Ｐゴシック" pitchFamily="-109" charset="-128"/>
                <a:cs typeface="ＭＳ Ｐゴシック" pitchFamily="-109" charset="-128"/>
              </a:rPr>
              <a:t/>
            </a:r>
            <a:br>
              <a:rPr lang="en-US" sz="2000" b="1" dirty="0">
                <a:ea typeface="ＭＳ Ｐゴシック" pitchFamily="-109" charset="-128"/>
                <a:cs typeface="ＭＳ Ｐゴシック" pitchFamily="-109" charset="-128"/>
              </a:rPr>
            </a:br>
            <a:r>
              <a:rPr lang="en-US" dirty="0">
                <a:ea typeface="ＭＳ Ｐゴシック" pitchFamily="-109" charset="-128"/>
                <a:cs typeface="ＭＳ Ｐゴシック" pitchFamily="-109" charset="-128"/>
              </a:rPr>
              <a:t/>
            </a:r>
            <a:br>
              <a:rPr lang="en-US" dirty="0">
                <a:ea typeface="ＭＳ Ｐゴシック" pitchFamily="-109" charset="-128"/>
                <a:cs typeface="ＭＳ Ｐゴシック" pitchFamily="-109" charset="-128"/>
              </a:rPr>
            </a:br>
            <a:r>
              <a:rPr lang="en-US" dirty="0">
                <a:ea typeface="ＭＳ Ｐゴシック" pitchFamily="-109" charset="-128"/>
                <a:cs typeface="ＭＳ Ｐゴシック" pitchFamily="-109" charset="-128"/>
              </a:rPr>
              <a:t/>
            </a:r>
            <a:br>
              <a:rPr lang="en-US" dirty="0">
                <a:ea typeface="ＭＳ Ｐゴシック" pitchFamily="-109" charset="-128"/>
                <a:cs typeface="ＭＳ Ｐゴシック" pitchFamily="-109" charset="-128"/>
              </a:rPr>
            </a:br>
            <a:r>
              <a:rPr lang="en-US" dirty="0">
                <a:ea typeface="ＭＳ Ｐゴシック" pitchFamily="-109" charset="-128"/>
                <a:cs typeface="ＭＳ Ｐゴシック" pitchFamily="-109" charset="-128"/>
              </a:rPr>
              <a:t>Was soon reinforced in school. </a:t>
            </a:r>
            <a:br>
              <a:rPr lang="en-US" dirty="0">
                <a:ea typeface="ＭＳ Ｐゴシック" pitchFamily="-109" charset="-128"/>
                <a:cs typeface="ＭＳ Ｐゴシック" pitchFamily="-109" charset="-128"/>
              </a:rPr>
            </a:br>
            <a:r>
              <a:rPr lang="en-US" dirty="0">
                <a:ea typeface="ＭＳ Ｐゴシック" pitchFamily="-109" charset="-128"/>
                <a:cs typeface="ＭＳ Ｐゴシック" pitchFamily="-109" charset="-128"/>
              </a:rPr>
              <a:t>A strong home/school bond was developed.</a:t>
            </a:r>
            <a:br>
              <a:rPr lang="en-US" dirty="0">
                <a:ea typeface="ＭＳ Ｐゴシック" pitchFamily="-109" charset="-128"/>
                <a:cs typeface="ＭＳ Ｐゴシック" pitchFamily="-109" charset="-128"/>
              </a:rPr>
            </a:br>
            <a:r>
              <a:rPr lang="en-US" dirty="0">
                <a:ea typeface="ＭＳ Ｐゴシック" pitchFamily="-109" charset="-128"/>
                <a:cs typeface="ＭＳ Ｐゴシック" pitchFamily="-109" charset="-128"/>
              </a:rPr>
              <a:t>Learning new language was important.</a:t>
            </a:r>
            <a:br>
              <a:rPr lang="en-US" dirty="0">
                <a:ea typeface="ＭＳ Ｐゴシック" pitchFamily="-109" charset="-128"/>
                <a:cs typeface="ＭＳ Ｐゴシック" pitchFamily="-109" charset="-128"/>
              </a:rPr>
            </a:br>
            <a:r>
              <a:rPr lang="en-US" dirty="0">
                <a:ea typeface="ＭＳ Ｐゴシック" pitchFamily="-109" charset="-128"/>
                <a:cs typeface="ＭＳ Ｐゴシック" pitchFamily="-109" charset="-128"/>
              </a:rPr>
              <a:t>Positive signals were coming from school and home. </a:t>
            </a:r>
            <a:r>
              <a:rPr lang="en-US" sz="2000" dirty="0">
                <a:ea typeface="ＭＳ Ｐゴシック" pitchFamily="-109" charset="-128"/>
                <a:cs typeface="ＭＳ Ｐゴシック" pitchFamily="-109" charset="-128"/>
              </a:rPr>
              <a:t/>
            </a:r>
            <a:br>
              <a:rPr lang="en-US" sz="2000" dirty="0">
                <a:ea typeface="ＭＳ Ｐゴシック" pitchFamily="-109" charset="-128"/>
                <a:cs typeface="ＭＳ Ｐゴシック" pitchFamily="-109" charset="-128"/>
              </a:rPr>
            </a:br>
            <a:endParaRPr lang="en-US" sz="2000" dirty="0">
              <a:ea typeface="ＭＳ Ｐゴシック" pitchFamily="-109" charset="-128"/>
              <a:cs typeface="ＭＳ Ｐゴシック" pitchFamily="-109" charset="-12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a:ea typeface="ＭＳ Ｐゴシック" pitchFamily="-109" charset="-128"/>
                <a:cs typeface="ＭＳ Ｐゴシック" pitchFamily="-109" charset="-128"/>
              </a:rPr>
              <a:t>The following ten years, you….</a:t>
            </a:r>
          </a:p>
        </p:txBody>
      </p:sp>
      <p:sp>
        <p:nvSpPr>
          <p:cNvPr id="36867" name="Rectangle 3"/>
          <p:cNvSpPr>
            <a:spLocks noGrp="1" noChangeArrowheads="1"/>
          </p:cNvSpPr>
          <p:nvPr>
            <p:ph type="body" idx="1"/>
          </p:nvPr>
        </p:nvSpPr>
        <p:spPr/>
        <p:txBody>
          <a:bodyPr/>
          <a:lstStyle/>
          <a:p>
            <a:pPr eaLnBrk="1" hangingPunct="1"/>
            <a:endParaRPr lang="en-US">
              <a:ea typeface="ＭＳ Ｐゴシック" pitchFamily="-109" charset="-128"/>
              <a:cs typeface="ＭＳ Ｐゴシック" pitchFamily="-109" charset="-128"/>
            </a:endParaRPr>
          </a:p>
          <a:p>
            <a:pPr eaLnBrk="1" hangingPunct="1"/>
            <a:r>
              <a:rPr lang="en-US">
                <a:ea typeface="ＭＳ Ｐゴシック" pitchFamily="-109" charset="-128"/>
                <a:cs typeface="ＭＳ Ｐゴシック" pitchFamily="-109" charset="-128"/>
              </a:rPr>
              <a:t>Began developing your CALP (cognitive academic language proficiency).</a:t>
            </a:r>
          </a:p>
          <a:p>
            <a:pPr eaLnBrk="1" hangingPunct="1"/>
            <a:r>
              <a:rPr lang="en-US">
                <a:ea typeface="ＭＳ Ｐゴシック" pitchFamily="-109" charset="-128"/>
                <a:cs typeface="ＭＳ Ｐゴシック" pitchFamily="-109" charset="-128"/>
              </a:rPr>
              <a:t>Continually expanded your vocabulary and language skills. </a:t>
            </a:r>
          </a:p>
          <a:p>
            <a:pPr eaLnBrk="1" hangingPunct="1">
              <a:buFontTx/>
              <a:buNone/>
            </a:pPr>
            <a:endParaRPr lang="en-US">
              <a:ea typeface="ＭＳ Ｐゴシック" pitchFamily="-109" charset="-128"/>
              <a:cs typeface="ＭＳ Ｐゴシック" pitchFamily="-109" charset="-128"/>
            </a:endParaRPr>
          </a:p>
          <a:p>
            <a:pPr eaLnBrk="1" hangingPunct="1"/>
            <a:endParaRPr lang="en-US">
              <a:ea typeface="ＭＳ Ｐゴシック" pitchFamily="-109" charset="-128"/>
              <a:cs typeface="ＭＳ Ｐゴシック" pitchFamily="-109"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dirty="0">
                <a:ea typeface="ＭＳ Ｐゴシック" pitchFamily="-109" charset="-128"/>
                <a:cs typeface="ＭＳ Ｐゴシック" pitchFamily="-109" charset="-128"/>
              </a:rPr>
              <a:t>How</a:t>
            </a:r>
            <a:r>
              <a:rPr lang="en-US" dirty="0" smtClean="0">
                <a:ea typeface="ＭＳ Ｐゴシック" pitchFamily="-109" charset="-128"/>
                <a:cs typeface="ＭＳ Ｐゴシック" pitchFamily="-109" charset="-128"/>
              </a:rPr>
              <a:t> Jim Cummins </a:t>
            </a:r>
            <a:r>
              <a:rPr lang="en-US" dirty="0">
                <a:ea typeface="ＭＳ Ｐゴシック" pitchFamily="-109" charset="-128"/>
                <a:cs typeface="ＭＳ Ｐゴシック" pitchFamily="-109" charset="-128"/>
              </a:rPr>
              <a:t>c</a:t>
            </a:r>
            <a:r>
              <a:rPr lang="en-US" dirty="0" smtClean="0">
                <a:ea typeface="ＭＳ Ｐゴシック" pitchFamily="-109" charset="-128"/>
                <a:cs typeface="ＭＳ Ｐゴシック" pitchFamily="-109" charset="-128"/>
              </a:rPr>
              <a:t>lassifies </a:t>
            </a:r>
            <a:r>
              <a:rPr lang="en-US" dirty="0">
                <a:ea typeface="ＭＳ Ｐゴシック" pitchFamily="-109" charset="-128"/>
                <a:cs typeface="ＭＳ Ｐゴシック" pitchFamily="-109" charset="-128"/>
              </a:rPr>
              <a:t>it…</a:t>
            </a:r>
          </a:p>
        </p:txBody>
      </p:sp>
      <p:sp>
        <p:nvSpPr>
          <p:cNvPr id="37891" name="Rectangle 3"/>
          <p:cNvSpPr>
            <a:spLocks noGrp="1" noChangeArrowheads="1"/>
          </p:cNvSpPr>
          <p:nvPr>
            <p:ph type="body" idx="1"/>
          </p:nvPr>
        </p:nvSpPr>
        <p:spPr/>
        <p:txBody>
          <a:bodyPr/>
          <a:lstStyle/>
          <a:p>
            <a:pPr eaLnBrk="1" hangingPunct="1"/>
            <a:r>
              <a:rPr lang="en-US" sz="2000" b="1" dirty="0">
                <a:ea typeface="ＭＳ Ｐゴシック" pitchFamily="-109" charset="-128"/>
                <a:cs typeface="ＭＳ Ｐゴシック" pitchFamily="-109" charset="-128"/>
              </a:rPr>
              <a:t>BICS-</a:t>
            </a:r>
            <a:r>
              <a:rPr lang="en-US" sz="2000" dirty="0">
                <a:ea typeface="ＭＳ Ｐゴシック" pitchFamily="-109" charset="-128"/>
                <a:cs typeface="ＭＳ Ｐゴシック" pitchFamily="-109" charset="-128"/>
              </a:rPr>
              <a:t> Immediately begins to develop . At about one year of using the language, they begin to “sound” like they can speak English!</a:t>
            </a:r>
            <a:br>
              <a:rPr lang="en-US" sz="2000" dirty="0">
                <a:ea typeface="ＭＳ Ｐゴシック" pitchFamily="-109" charset="-128"/>
                <a:cs typeface="ＭＳ Ｐゴシック" pitchFamily="-109" charset="-128"/>
              </a:rPr>
            </a:br>
            <a:r>
              <a:rPr lang="en-US" sz="2000" b="1" dirty="0">
                <a:ea typeface="ＭＳ Ｐゴシック" pitchFamily="-109" charset="-128"/>
                <a:cs typeface="ＭＳ Ｐゴシック" pitchFamily="-109" charset="-128"/>
              </a:rPr>
              <a:t>(Basic Interpersonal Communication Skills)</a:t>
            </a:r>
          </a:p>
          <a:p>
            <a:pPr eaLnBrk="1" hangingPunct="1"/>
            <a:r>
              <a:rPr lang="en-US" sz="2000" dirty="0">
                <a:ea typeface="ＭＳ Ｐゴシック" pitchFamily="-109" charset="-128"/>
                <a:cs typeface="ＭＳ Ｐゴシック" pitchFamily="-109" charset="-128"/>
              </a:rPr>
              <a:t/>
            </a:r>
            <a:br>
              <a:rPr lang="en-US" sz="2000" dirty="0">
                <a:ea typeface="ＭＳ Ｐゴシック" pitchFamily="-109" charset="-128"/>
                <a:cs typeface="ＭＳ Ｐゴシック" pitchFamily="-109" charset="-128"/>
              </a:rPr>
            </a:br>
            <a:r>
              <a:rPr lang="en-US" sz="2000" b="1" dirty="0">
                <a:ea typeface="ＭＳ Ｐゴシック" pitchFamily="-109" charset="-128"/>
                <a:cs typeface="ＭＳ Ｐゴシック" pitchFamily="-109" charset="-128"/>
              </a:rPr>
              <a:t>CALP</a:t>
            </a:r>
            <a:r>
              <a:rPr lang="en-US" sz="2000" dirty="0">
                <a:ea typeface="ＭＳ Ｐゴシック" pitchFamily="-109" charset="-128"/>
                <a:cs typeface="ＭＳ Ｐゴシック" pitchFamily="-109" charset="-128"/>
              </a:rPr>
              <a:t>- Takes 5-7 years to develop academic language. Is on about the same level with English Only students.</a:t>
            </a:r>
            <a:r>
              <a:rPr lang="en-US" dirty="0">
                <a:ea typeface="ＭＳ Ｐゴシック" pitchFamily="-109" charset="-128"/>
                <a:cs typeface="ＭＳ Ｐゴシック" pitchFamily="-109" charset="-128"/>
              </a:rPr>
              <a:t> </a:t>
            </a:r>
          </a:p>
          <a:p>
            <a:pPr eaLnBrk="1" hangingPunct="1">
              <a:buFontTx/>
              <a:buNone/>
            </a:pPr>
            <a:r>
              <a:rPr lang="en-US" sz="2000" dirty="0">
                <a:ea typeface="ＭＳ Ｐゴシック" pitchFamily="-109" charset="-128"/>
                <a:cs typeface="ＭＳ Ｐゴシック" pitchFamily="-109" charset="-128"/>
              </a:rPr>
              <a:t>        </a:t>
            </a:r>
            <a:r>
              <a:rPr lang="en-US" sz="2000" b="1" dirty="0">
                <a:ea typeface="ＭＳ Ｐゴシック" pitchFamily="-109" charset="-128"/>
                <a:cs typeface="ＭＳ Ｐゴシック" pitchFamily="-109" charset="-128"/>
              </a:rPr>
              <a:t>(Cognitive Academic Language Proficiency)</a:t>
            </a:r>
          </a:p>
          <a:p>
            <a:pPr eaLnBrk="1" hangingPunct="1">
              <a:buFontTx/>
              <a:buNone/>
            </a:pPr>
            <a:endParaRPr lang="en-US" sz="2000" b="1" dirty="0">
              <a:ea typeface="ＭＳ Ｐゴシック" pitchFamily="-109" charset="-128"/>
              <a:cs typeface="ＭＳ Ｐゴシック" pitchFamily="-109" charset="-12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6"/>
          <p:cNvSpPr>
            <a:spLocks noGrp="1" noChangeArrowheads="1"/>
          </p:cNvSpPr>
          <p:nvPr>
            <p:ph type="title"/>
          </p:nvPr>
        </p:nvSpPr>
        <p:spPr/>
        <p:txBody>
          <a:bodyPr/>
          <a:lstStyle/>
          <a:p>
            <a:pPr eaLnBrk="1" hangingPunct="1"/>
            <a:r>
              <a:rPr lang="en-US" dirty="0">
                <a:ea typeface="ＭＳ Ｐゴシック" pitchFamily="-109" charset="-128"/>
                <a:cs typeface="ＭＳ Ｐゴシック" pitchFamily="-109" charset="-128"/>
              </a:rPr>
              <a:t>The ICEBERG Model</a:t>
            </a:r>
          </a:p>
        </p:txBody>
      </p:sp>
      <p:sp>
        <p:nvSpPr>
          <p:cNvPr id="38915" name="Rectangle 7"/>
          <p:cNvSpPr>
            <a:spLocks noGrp="1" noChangeArrowheads="1"/>
          </p:cNvSpPr>
          <p:nvPr>
            <p:ph type="body" idx="1"/>
          </p:nvPr>
        </p:nvSpPr>
        <p:spPr/>
        <p:txBody>
          <a:bodyPr/>
          <a:lstStyle/>
          <a:p>
            <a:pPr eaLnBrk="1" hangingPunct="1"/>
            <a:endParaRPr lang="en-US" dirty="0">
              <a:ea typeface="ＭＳ Ｐゴシック" pitchFamily="-109" charset="-128"/>
              <a:cs typeface="ＭＳ Ｐゴシック" pitchFamily="-109" charset="-128"/>
            </a:endParaRPr>
          </a:p>
        </p:txBody>
      </p:sp>
      <p:sp>
        <p:nvSpPr>
          <p:cNvPr id="38916" name="AutoShape 8"/>
          <p:cNvSpPr>
            <a:spLocks noChangeArrowheads="1"/>
          </p:cNvSpPr>
          <p:nvPr/>
        </p:nvSpPr>
        <p:spPr bwMode="auto">
          <a:xfrm>
            <a:off x="2667000" y="2514600"/>
            <a:ext cx="3124200" cy="2743200"/>
          </a:xfrm>
          <a:prstGeom prst="triangle">
            <a:avLst>
              <a:gd name="adj" fmla="val 50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38917" name="Line 9"/>
          <p:cNvSpPr>
            <a:spLocks noChangeShapeType="1"/>
          </p:cNvSpPr>
          <p:nvPr/>
        </p:nvSpPr>
        <p:spPr bwMode="auto">
          <a:xfrm>
            <a:off x="2286000" y="3276600"/>
            <a:ext cx="4038600" cy="0"/>
          </a:xfrm>
          <a:prstGeom prst="line">
            <a:avLst/>
          </a:prstGeom>
          <a:noFill/>
          <a:ln w="9525">
            <a:solidFill>
              <a:schemeClr val="tx1"/>
            </a:solidFill>
            <a:round/>
            <a:headEnd/>
            <a:tailEnd/>
          </a:ln>
        </p:spPr>
        <p:txBody>
          <a:bodyPr>
            <a:prstTxWarp prst="textNoShape">
              <a:avLst/>
            </a:prstTxWarp>
          </a:bodyPr>
          <a:lstStyle/>
          <a:p>
            <a:endParaRPr lang="en-US"/>
          </a:p>
        </p:txBody>
      </p:sp>
      <p:sp>
        <p:nvSpPr>
          <p:cNvPr id="38918" name="Text Box 10"/>
          <p:cNvSpPr txBox="1">
            <a:spLocks noChangeArrowheads="1"/>
          </p:cNvSpPr>
          <p:nvPr/>
        </p:nvSpPr>
        <p:spPr bwMode="auto">
          <a:xfrm>
            <a:off x="2438400" y="2667000"/>
            <a:ext cx="838200" cy="411163"/>
          </a:xfrm>
          <a:prstGeom prst="rect">
            <a:avLst/>
          </a:prstGeom>
          <a:noFill/>
          <a:ln w="9525">
            <a:noFill/>
            <a:miter lim="800000"/>
            <a:headEnd/>
            <a:tailEnd/>
          </a:ln>
        </p:spPr>
        <p:txBody>
          <a:bodyPr>
            <a:prstTxWarp prst="textNoShape">
              <a:avLst/>
            </a:prstTxWarp>
            <a:spAutoFit/>
          </a:bodyPr>
          <a:lstStyle/>
          <a:p>
            <a:pPr>
              <a:spcBef>
                <a:spcPct val="50000"/>
              </a:spcBef>
            </a:pPr>
            <a:endParaRPr lang="en-US"/>
          </a:p>
        </p:txBody>
      </p:sp>
      <p:sp>
        <p:nvSpPr>
          <p:cNvPr id="38919" name="Text Box 11"/>
          <p:cNvSpPr txBox="1">
            <a:spLocks noChangeArrowheads="1"/>
          </p:cNvSpPr>
          <p:nvPr/>
        </p:nvSpPr>
        <p:spPr bwMode="auto">
          <a:xfrm>
            <a:off x="2209800" y="2819400"/>
            <a:ext cx="1143000" cy="411163"/>
          </a:xfrm>
          <a:prstGeom prst="rect">
            <a:avLst/>
          </a:prstGeom>
          <a:noFill/>
          <a:ln w="9525">
            <a:noFill/>
            <a:miter lim="800000"/>
            <a:headEnd/>
            <a:tailEnd/>
          </a:ln>
        </p:spPr>
        <p:txBody>
          <a:bodyPr>
            <a:prstTxWarp prst="textNoShape">
              <a:avLst/>
            </a:prstTxWarp>
            <a:spAutoFit/>
          </a:bodyPr>
          <a:lstStyle/>
          <a:p>
            <a:pPr>
              <a:spcBef>
                <a:spcPct val="50000"/>
              </a:spcBef>
            </a:pPr>
            <a:r>
              <a:rPr lang="en-US" b="1"/>
              <a:t>BICS</a:t>
            </a:r>
          </a:p>
        </p:txBody>
      </p:sp>
      <p:sp>
        <p:nvSpPr>
          <p:cNvPr id="38920" name="Text Box 12"/>
          <p:cNvSpPr txBox="1">
            <a:spLocks noChangeArrowheads="1"/>
          </p:cNvSpPr>
          <p:nvPr/>
        </p:nvSpPr>
        <p:spPr bwMode="auto">
          <a:xfrm>
            <a:off x="2057400" y="3733800"/>
            <a:ext cx="1066800" cy="369332"/>
          </a:xfrm>
          <a:prstGeom prst="rect">
            <a:avLst/>
          </a:prstGeom>
          <a:noFill/>
          <a:ln w="9525">
            <a:noFill/>
            <a:miter lim="800000"/>
            <a:headEnd/>
            <a:tailEnd/>
          </a:ln>
        </p:spPr>
        <p:txBody>
          <a:bodyPr>
            <a:prstTxWarp prst="textNoShape">
              <a:avLst/>
            </a:prstTxWarp>
            <a:spAutoFit/>
          </a:bodyPr>
          <a:lstStyle/>
          <a:p>
            <a:pPr>
              <a:spcBef>
                <a:spcPct val="50000"/>
              </a:spcBef>
            </a:pPr>
            <a:r>
              <a:rPr lang="en-US" b="1" dirty="0" smtClean="0"/>
              <a:t>CALP</a:t>
            </a:r>
            <a:endParaRPr lang="en-US" b="1" dirty="0"/>
          </a:p>
        </p:txBody>
      </p:sp>
      <p:sp>
        <p:nvSpPr>
          <p:cNvPr id="38921" name="Text Box 13"/>
          <p:cNvSpPr txBox="1">
            <a:spLocks noChangeArrowheads="1"/>
          </p:cNvSpPr>
          <p:nvPr/>
        </p:nvSpPr>
        <p:spPr bwMode="auto">
          <a:xfrm>
            <a:off x="5029200" y="2514600"/>
            <a:ext cx="1676400" cy="730250"/>
          </a:xfrm>
          <a:prstGeom prst="rect">
            <a:avLst/>
          </a:prstGeom>
          <a:noFill/>
          <a:ln w="9525">
            <a:noFill/>
            <a:miter lim="800000"/>
            <a:headEnd/>
            <a:tailEnd/>
          </a:ln>
        </p:spPr>
        <p:txBody>
          <a:bodyPr>
            <a:prstTxWarp prst="textNoShape">
              <a:avLst/>
            </a:prstTxWarp>
            <a:spAutoFit/>
          </a:bodyPr>
          <a:lstStyle/>
          <a:p>
            <a:pPr>
              <a:spcBef>
                <a:spcPct val="50000"/>
              </a:spcBef>
            </a:pPr>
            <a:r>
              <a:rPr lang="en-US" sz="1200"/>
              <a:t>Everyday Conversational Language</a:t>
            </a:r>
          </a:p>
        </p:txBody>
      </p:sp>
      <p:sp>
        <p:nvSpPr>
          <p:cNvPr id="38922" name="Text Box 14"/>
          <p:cNvSpPr txBox="1">
            <a:spLocks noChangeArrowheads="1"/>
          </p:cNvSpPr>
          <p:nvPr/>
        </p:nvSpPr>
        <p:spPr bwMode="auto">
          <a:xfrm>
            <a:off x="5257800" y="3657600"/>
            <a:ext cx="1219200" cy="517525"/>
          </a:xfrm>
          <a:prstGeom prst="rect">
            <a:avLst/>
          </a:prstGeom>
          <a:noFill/>
          <a:ln w="9525">
            <a:noFill/>
            <a:miter lim="800000"/>
            <a:headEnd/>
            <a:tailEnd/>
          </a:ln>
        </p:spPr>
        <p:txBody>
          <a:bodyPr>
            <a:prstTxWarp prst="textNoShape">
              <a:avLst/>
            </a:prstTxWarp>
            <a:spAutoFit/>
          </a:bodyPr>
          <a:lstStyle/>
          <a:p>
            <a:pPr>
              <a:spcBef>
                <a:spcPct val="50000"/>
              </a:spcBef>
            </a:pPr>
            <a:r>
              <a:rPr lang="en-US" sz="1200"/>
              <a:t>Academic Language</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6"/>
          <p:cNvSpPr>
            <a:spLocks noGrp="1" noChangeArrowheads="1"/>
          </p:cNvSpPr>
          <p:nvPr>
            <p:ph type="title"/>
          </p:nvPr>
        </p:nvSpPr>
        <p:spPr/>
        <p:txBody>
          <a:bodyPr/>
          <a:lstStyle/>
          <a:p>
            <a:pPr eaLnBrk="1" hangingPunct="1"/>
            <a:r>
              <a:rPr lang="en-US">
                <a:ea typeface="ＭＳ Ｐゴシック" pitchFamily="-109" charset="-128"/>
                <a:cs typeface="ＭＳ Ｐゴシック" pitchFamily="-109" charset="-128"/>
              </a:rPr>
              <a:t>The ICEBERG Model</a:t>
            </a:r>
          </a:p>
        </p:txBody>
      </p:sp>
      <p:sp>
        <p:nvSpPr>
          <p:cNvPr id="38915" name="Rectangle 7"/>
          <p:cNvSpPr>
            <a:spLocks noGrp="1" noChangeArrowheads="1"/>
          </p:cNvSpPr>
          <p:nvPr>
            <p:ph type="body" idx="1"/>
          </p:nvPr>
        </p:nvSpPr>
        <p:spPr>
          <a:xfrm>
            <a:off x="457200" y="1600200"/>
            <a:ext cx="4572000" cy="4525963"/>
          </a:xfrm>
        </p:spPr>
        <p:txBody>
          <a:bodyPr/>
          <a:lstStyle/>
          <a:p>
            <a:pPr eaLnBrk="1" hangingPunct="1"/>
            <a:endParaRPr lang="en-US" dirty="0">
              <a:ea typeface="ＭＳ Ｐゴシック" pitchFamily="-109" charset="-128"/>
              <a:cs typeface="ＭＳ Ｐゴシック" pitchFamily="-109" charset="-128"/>
            </a:endParaRPr>
          </a:p>
        </p:txBody>
      </p:sp>
      <p:sp>
        <p:nvSpPr>
          <p:cNvPr id="38916" name="AutoShape 8"/>
          <p:cNvSpPr>
            <a:spLocks noChangeArrowheads="1"/>
          </p:cNvSpPr>
          <p:nvPr/>
        </p:nvSpPr>
        <p:spPr bwMode="auto">
          <a:xfrm>
            <a:off x="647700" y="2514600"/>
            <a:ext cx="3124200" cy="2743200"/>
          </a:xfrm>
          <a:prstGeom prst="triangle">
            <a:avLst>
              <a:gd name="adj" fmla="val 50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38917" name="Line 9"/>
          <p:cNvSpPr>
            <a:spLocks noChangeShapeType="1"/>
          </p:cNvSpPr>
          <p:nvPr/>
        </p:nvSpPr>
        <p:spPr bwMode="auto">
          <a:xfrm>
            <a:off x="457200" y="3276600"/>
            <a:ext cx="4038600" cy="0"/>
          </a:xfrm>
          <a:prstGeom prst="line">
            <a:avLst/>
          </a:prstGeom>
          <a:noFill/>
          <a:ln w="9525">
            <a:solidFill>
              <a:schemeClr val="tx1"/>
            </a:solidFill>
            <a:round/>
            <a:headEnd/>
            <a:tailEnd/>
          </a:ln>
        </p:spPr>
        <p:txBody>
          <a:bodyPr>
            <a:prstTxWarp prst="textNoShape">
              <a:avLst/>
            </a:prstTxWarp>
          </a:bodyPr>
          <a:lstStyle/>
          <a:p>
            <a:endParaRPr lang="en-US"/>
          </a:p>
        </p:txBody>
      </p:sp>
      <p:sp>
        <p:nvSpPr>
          <p:cNvPr id="38918" name="Text Box 10"/>
          <p:cNvSpPr txBox="1">
            <a:spLocks noChangeArrowheads="1"/>
          </p:cNvSpPr>
          <p:nvPr/>
        </p:nvSpPr>
        <p:spPr bwMode="auto">
          <a:xfrm>
            <a:off x="2438400" y="2667000"/>
            <a:ext cx="838200" cy="411163"/>
          </a:xfrm>
          <a:prstGeom prst="rect">
            <a:avLst/>
          </a:prstGeom>
          <a:noFill/>
          <a:ln w="9525">
            <a:noFill/>
            <a:miter lim="800000"/>
            <a:headEnd/>
            <a:tailEnd/>
          </a:ln>
        </p:spPr>
        <p:txBody>
          <a:bodyPr>
            <a:prstTxWarp prst="textNoShape">
              <a:avLst/>
            </a:prstTxWarp>
            <a:spAutoFit/>
          </a:bodyPr>
          <a:lstStyle/>
          <a:p>
            <a:pPr>
              <a:spcBef>
                <a:spcPct val="50000"/>
              </a:spcBef>
            </a:pPr>
            <a:endParaRPr lang="en-US"/>
          </a:p>
        </p:txBody>
      </p:sp>
      <p:sp>
        <p:nvSpPr>
          <p:cNvPr id="38919" name="Text Box 11"/>
          <p:cNvSpPr txBox="1">
            <a:spLocks noChangeArrowheads="1"/>
          </p:cNvSpPr>
          <p:nvPr/>
        </p:nvSpPr>
        <p:spPr bwMode="auto">
          <a:xfrm>
            <a:off x="1905000" y="2833687"/>
            <a:ext cx="1143000" cy="411163"/>
          </a:xfrm>
          <a:prstGeom prst="rect">
            <a:avLst/>
          </a:prstGeom>
          <a:noFill/>
          <a:ln w="9525">
            <a:noFill/>
            <a:miter lim="800000"/>
            <a:headEnd/>
            <a:tailEnd/>
          </a:ln>
        </p:spPr>
        <p:txBody>
          <a:bodyPr>
            <a:prstTxWarp prst="textNoShape">
              <a:avLst/>
            </a:prstTxWarp>
            <a:spAutoFit/>
          </a:bodyPr>
          <a:lstStyle/>
          <a:p>
            <a:pPr>
              <a:spcBef>
                <a:spcPct val="50000"/>
              </a:spcBef>
            </a:pPr>
            <a:r>
              <a:rPr lang="en-US" b="1" dirty="0"/>
              <a:t>BICS</a:t>
            </a:r>
          </a:p>
        </p:txBody>
      </p:sp>
      <p:sp>
        <p:nvSpPr>
          <p:cNvPr id="38920" name="Text Box 12"/>
          <p:cNvSpPr txBox="1">
            <a:spLocks noChangeArrowheads="1"/>
          </p:cNvSpPr>
          <p:nvPr/>
        </p:nvSpPr>
        <p:spPr bwMode="auto">
          <a:xfrm>
            <a:off x="1905000" y="3733800"/>
            <a:ext cx="1066800" cy="369332"/>
          </a:xfrm>
          <a:prstGeom prst="rect">
            <a:avLst/>
          </a:prstGeom>
          <a:noFill/>
          <a:ln w="9525">
            <a:noFill/>
            <a:miter lim="800000"/>
            <a:headEnd/>
            <a:tailEnd/>
          </a:ln>
        </p:spPr>
        <p:txBody>
          <a:bodyPr>
            <a:prstTxWarp prst="textNoShape">
              <a:avLst/>
            </a:prstTxWarp>
            <a:spAutoFit/>
          </a:bodyPr>
          <a:lstStyle/>
          <a:p>
            <a:pPr>
              <a:spcBef>
                <a:spcPct val="50000"/>
              </a:spcBef>
            </a:pPr>
            <a:r>
              <a:rPr lang="en-US" b="1" dirty="0" smtClean="0"/>
              <a:t>CALP</a:t>
            </a:r>
            <a:endParaRPr lang="en-US" b="1" dirty="0"/>
          </a:p>
        </p:txBody>
      </p:sp>
      <p:sp>
        <p:nvSpPr>
          <p:cNvPr id="38921" name="Text Box 13"/>
          <p:cNvSpPr txBox="1">
            <a:spLocks noChangeArrowheads="1"/>
          </p:cNvSpPr>
          <p:nvPr/>
        </p:nvSpPr>
        <p:spPr bwMode="auto">
          <a:xfrm>
            <a:off x="3124200" y="2514600"/>
            <a:ext cx="1676400" cy="730250"/>
          </a:xfrm>
          <a:prstGeom prst="rect">
            <a:avLst/>
          </a:prstGeom>
          <a:noFill/>
          <a:ln w="9525">
            <a:noFill/>
            <a:miter lim="800000"/>
            <a:headEnd/>
            <a:tailEnd/>
          </a:ln>
        </p:spPr>
        <p:txBody>
          <a:bodyPr>
            <a:prstTxWarp prst="textNoShape">
              <a:avLst/>
            </a:prstTxWarp>
            <a:spAutoFit/>
          </a:bodyPr>
          <a:lstStyle/>
          <a:p>
            <a:pPr>
              <a:spcBef>
                <a:spcPct val="50000"/>
              </a:spcBef>
            </a:pPr>
            <a:r>
              <a:rPr lang="en-US" sz="1200" dirty="0"/>
              <a:t>Everyday Conversational Language</a:t>
            </a:r>
          </a:p>
        </p:txBody>
      </p:sp>
      <p:sp>
        <p:nvSpPr>
          <p:cNvPr id="38922" name="Text Box 14"/>
          <p:cNvSpPr txBox="1">
            <a:spLocks noChangeArrowheads="1"/>
          </p:cNvSpPr>
          <p:nvPr/>
        </p:nvSpPr>
        <p:spPr bwMode="auto">
          <a:xfrm>
            <a:off x="3162300" y="3475037"/>
            <a:ext cx="1219200" cy="517525"/>
          </a:xfrm>
          <a:prstGeom prst="rect">
            <a:avLst/>
          </a:prstGeom>
          <a:noFill/>
          <a:ln w="9525">
            <a:noFill/>
            <a:miter lim="800000"/>
            <a:headEnd/>
            <a:tailEnd/>
          </a:ln>
        </p:spPr>
        <p:txBody>
          <a:bodyPr>
            <a:prstTxWarp prst="textNoShape">
              <a:avLst/>
            </a:prstTxWarp>
            <a:spAutoFit/>
          </a:bodyPr>
          <a:lstStyle/>
          <a:p>
            <a:pPr>
              <a:spcBef>
                <a:spcPct val="50000"/>
              </a:spcBef>
            </a:pPr>
            <a:r>
              <a:rPr lang="en-US" sz="1200" dirty="0"/>
              <a:t>Academic Language</a:t>
            </a:r>
          </a:p>
        </p:txBody>
      </p:sp>
      <p:sp>
        <p:nvSpPr>
          <p:cNvPr id="11" name="TextBox 10"/>
          <p:cNvSpPr txBox="1"/>
          <p:nvPr/>
        </p:nvSpPr>
        <p:spPr>
          <a:xfrm>
            <a:off x="5318290" y="1746394"/>
            <a:ext cx="3368510" cy="4247317"/>
          </a:xfrm>
          <a:prstGeom prst="rect">
            <a:avLst/>
          </a:prstGeom>
          <a:noFill/>
        </p:spPr>
        <p:txBody>
          <a:bodyPr wrap="square" rtlCol="0">
            <a:spAutoFit/>
          </a:bodyPr>
          <a:lstStyle/>
          <a:p>
            <a:r>
              <a:rPr lang="en-US" dirty="0" smtClean="0"/>
              <a:t>Mary Smith is a child of poverty. Her parents are divorced and she lives with her mother. Both parents are underemployed. Her father does handyman work around town and her mother works the 2-11 shift at the local mini mart. Mary comes home from school, feeds her younger brother and watches television most of the night. Mary Is failing in school and though she likes science, she is very far behind because she cannot read the text book on her own. </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z="3600">
                <a:ea typeface="ＭＳ Ｐゴシック" pitchFamily="-109" charset="-128"/>
                <a:cs typeface="ＭＳ Ｐゴシック" pitchFamily="-109" charset="-128"/>
              </a:rPr>
              <a:t>The Iceberg Model w/ 2 Languages</a:t>
            </a:r>
          </a:p>
        </p:txBody>
      </p:sp>
      <p:sp>
        <p:nvSpPr>
          <p:cNvPr id="39939" name="Rectangle 3"/>
          <p:cNvSpPr>
            <a:spLocks noGrp="1" noChangeArrowheads="1"/>
          </p:cNvSpPr>
          <p:nvPr>
            <p:ph type="body" idx="1"/>
          </p:nvPr>
        </p:nvSpPr>
        <p:spPr/>
        <p:txBody>
          <a:bodyPr/>
          <a:lstStyle/>
          <a:p>
            <a:pPr eaLnBrk="1" hangingPunct="1"/>
            <a:endParaRPr lang="en-US">
              <a:ea typeface="ＭＳ Ｐゴシック" pitchFamily="-109" charset="-128"/>
              <a:cs typeface="ＭＳ Ｐゴシック" pitchFamily="-109" charset="-128"/>
            </a:endParaRPr>
          </a:p>
        </p:txBody>
      </p:sp>
      <p:sp>
        <p:nvSpPr>
          <p:cNvPr id="39940" name="AutoShape 4"/>
          <p:cNvSpPr>
            <a:spLocks noChangeArrowheads="1"/>
          </p:cNvSpPr>
          <p:nvPr/>
        </p:nvSpPr>
        <p:spPr bwMode="auto">
          <a:xfrm>
            <a:off x="1066800" y="2362200"/>
            <a:ext cx="3429000" cy="2971800"/>
          </a:xfrm>
          <a:prstGeom prst="triangle">
            <a:avLst>
              <a:gd name="adj" fmla="val 50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39941" name="AutoShape 5"/>
          <p:cNvSpPr>
            <a:spLocks noChangeArrowheads="1"/>
          </p:cNvSpPr>
          <p:nvPr/>
        </p:nvSpPr>
        <p:spPr bwMode="auto">
          <a:xfrm>
            <a:off x="3581400" y="2438400"/>
            <a:ext cx="3581400" cy="2895600"/>
          </a:xfrm>
          <a:prstGeom prst="triangle">
            <a:avLst>
              <a:gd name="adj" fmla="val 50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39942" name="Line 6"/>
          <p:cNvSpPr>
            <a:spLocks noChangeShapeType="1"/>
          </p:cNvSpPr>
          <p:nvPr/>
        </p:nvSpPr>
        <p:spPr bwMode="auto">
          <a:xfrm>
            <a:off x="4038600" y="4572000"/>
            <a:ext cx="457200" cy="762000"/>
          </a:xfrm>
          <a:prstGeom prst="line">
            <a:avLst/>
          </a:prstGeom>
          <a:noFill/>
          <a:ln w="9525">
            <a:solidFill>
              <a:schemeClr val="tx1"/>
            </a:solidFill>
            <a:round/>
            <a:headEnd/>
            <a:tailEnd/>
          </a:ln>
        </p:spPr>
        <p:txBody>
          <a:bodyPr>
            <a:prstTxWarp prst="textNoShape">
              <a:avLst/>
            </a:prstTxWarp>
          </a:bodyPr>
          <a:lstStyle/>
          <a:p>
            <a:endParaRPr lang="en-US"/>
          </a:p>
        </p:txBody>
      </p:sp>
      <p:sp>
        <p:nvSpPr>
          <p:cNvPr id="39943" name="Line 7"/>
          <p:cNvSpPr>
            <a:spLocks noChangeShapeType="1"/>
          </p:cNvSpPr>
          <p:nvPr/>
        </p:nvSpPr>
        <p:spPr bwMode="auto">
          <a:xfrm>
            <a:off x="1143000" y="3429000"/>
            <a:ext cx="5943600" cy="0"/>
          </a:xfrm>
          <a:prstGeom prst="line">
            <a:avLst/>
          </a:prstGeom>
          <a:noFill/>
          <a:ln w="9525">
            <a:solidFill>
              <a:schemeClr val="tx1"/>
            </a:solidFill>
            <a:round/>
            <a:headEnd/>
            <a:tailEnd/>
          </a:ln>
        </p:spPr>
        <p:txBody>
          <a:bodyPr>
            <a:prstTxWarp prst="textNoShape">
              <a:avLst/>
            </a:prstTxWarp>
          </a:bodyPr>
          <a:lstStyle/>
          <a:p>
            <a:endParaRPr lang="en-US"/>
          </a:p>
        </p:txBody>
      </p:sp>
      <p:sp>
        <p:nvSpPr>
          <p:cNvPr id="39944" name="Text Box 8"/>
          <p:cNvSpPr txBox="1">
            <a:spLocks noChangeArrowheads="1"/>
          </p:cNvSpPr>
          <p:nvPr/>
        </p:nvSpPr>
        <p:spPr bwMode="auto">
          <a:xfrm>
            <a:off x="6232525" y="2555875"/>
            <a:ext cx="749300" cy="411163"/>
          </a:xfrm>
          <a:prstGeom prst="rect">
            <a:avLst/>
          </a:prstGeom>
          <a:noFill/>
          <a:ln w="9525">
            <a:noFill/>
            <a:miter lim="800000"/>
            <a:headEnd/>
            <a:tailEnd/>
          </a:ln>
        </p:spPr>
        <p:txBody>
          <a:bodyPr wrap="none">
            <a:prstTxWarp prst="textNoShape">
              <a:avLst/>
            </a:prstTxWarp>
            <a:spAutoFit/>
          </a:bodyPr>
          <a:lstStyle/>
          <a:p>
            <a:r>
              <a:rPr lang="en-US"/>
              <a:t>BICS</a:t>
            </a:r>
          </a:p>
        </p:txBody>
      </p:sp>
      <p:sp>
        <p:nvSpPr>
          <p:cNvPr id="39945" name="Text Box 9"/>
          <p:cNvSpPr txBox="1">
            <a:spLocks noChangeArrowheads="1"/>
          </p:cNvSpPr>
          <p:nvPr/>
        </p:nvSpPr>
        <p:spPr bwMode="auto">
          <a:xfrm>
            <a:off x="6553200" y="3886200"/>
            <a:ext cx="1143000" cy="411163"/>
          </a:xfrm>
          <a:prstGeom prst="rect">
            <a:avLst/>
          </a:prstGeom>
          <a:noFill/>
          <a:ln w="9525">
            <a:noFill/>
            <a:miter lim="800000"/>
            <a:headEnd/>
            <a:tailEnd/>
          </a:ln>
        </p:spPr>
        <p:txBody>
          <a:bodyPr>
            <a:prstTxWarp prst="textNoShape">
              <a:avLst/>
            </a:prstTxWarp>
            <a:spAutoFit/>
          </a:bodyPr>
          <a:lstStyle/>
          <a:p>
            <a:pPr>
              <a:spcBef>
                <a:spcPct val="50000"/>
              </a:spcBef>
            </a:pPr>
            <a:r>
              <a:rPr lang="en-US"/>
              <a:t>CALPS</a:t>
            </a:r>
          </a:p>
        </p:txBody>
      </p:sp>
      <p:sp>
        <p:nvSpPr>
          <p:cNvPr id="39946" name="Text Box 10"/>
          <p:cNvSpPr txBox="1">
            <a:spLocks noChangeArrowheads="1"/>
          </p:cNvSpPr>
          <p:nvPr/>
        </p:nvSpPr>
        <p:spPr bwMode="auto">
          <a:xfrm>
            <a:off x="2438400" y="3810000"/>
            <a:ext cx="457200" cy="411163"/>
          </a:xfrm>
          <a:prstGeom prst="rect">
            <a:avLst/>
          </a:prstGeom>
          <a:noFill/>
          <a:ln w="9525">
            <a:noFill/>
            <a:miter lim="800000"/>
            <a:headEnd/>
            <a:tailEnd/>
          </a:ln>
        </p:spPr>
        <p:txBody>
          <a:bodyPr>
            <a:prstTxWarp prst="textNoShape">
              <a:avLst/>
            </a:prstTxWarp>
            <a:spAutoFit/>
          </a:bodyPr>
          <a:lstStyle/>
          <a:p>
            <a:pPr>
              <a:spcBef>
                <a:spcPct val="50000"/>
              </a:spcBef>
            </a:pPr>
            <a:r>
              <a:rPr lang="en-US"/>
              <a:t>L1</a:t>
            </a:r>
          </a:p>
        </p:txBody>
      </p:sp>
      <p:sp>
        <p:nvSpPr>
          <p:cNvPr id="39947" name="Text Box 11"/>
          <p:cNvSpPr txBox="1">
            <a:spLocks noChangeArrowheads="1"/>
          </p:cNvSpPr>
          <p:nvPr/>
        </p:nvSpPr>
        <p:spPr bwMode="auto">
          <a:xfrm>
            <a:off x="5029200" y="3886200"/>
            <a:ext cx="685800" cy="411163"/>
          </a:xfrm>
          <a:prstGeom prst="rect">
            <a:avLst/>
          </a:prstGeom>
          <a:noFill/>
          <a:ln w="9525">
            <a:noFill/>
            <a:miter lim="800000"/>
            <a:headEnd/>
            <a:tailEnd/>
          </a:ln>
        </p:spPr>
        <p:txBody>
          <a:bodyPr>
            <a:prstTxWarp prst="textNoShape">
              <a:avLst/>
            </a:prstTxWarp>
            <a:spAutoFit/>
          </a:bodyPr>
          <a:lstStyle/>
          <a:p>
            <a:pPr>
              <a:spcBef>
                <a:spcPct val="50000"/>
              </a:spcBef>
            </a:pPr>
            <a:r>
              <a:rPr lang="en-US"/>
              <a:t>L2</a:t>
            </a:r>
          </a:p>
        </p:txBody>
      </p:sp>
      <p:sp>
        <p:nvSpPr>
          <p:cNvPr id="39948" name="Text Box 12"/>
          <p:cNvSpPr txBox="1">
            <a:spLocks noChangeArrowheads="1"/>
          </p:cNvSpPr>
          <p:nvPr/>
        </p:nvSpPr>
        <p:spPr bwMode="auto">
          <a:xfrm>
            <a:off x="3733800" y="4800600"/>
            <a:ext cx="609600" cy="411163"/>
          </a:xfrm>
          <a:prstGeom prst="rect">
            <a:avLst/>
          </a:prstGeom>
          <a:noFill/>
          <a:ln w="9525">
            <a:noFill/>
            <a:miter lim="800000"/>
            <a:headEnd/>
            <a:tailEnd/>
          </a:ln>
        </p:spPr>
        <p:txBody>
          <a:bodyPr>
            <a:prstTxWarp prst="textNoShape">
              <a:avLst/>
            </a:prstTxWarp>
            <a:spAutoFit/>
          </a:bodyPr>
          <a:lstStyle/>
          <a:p>
            <a:pPr>
              <a:spcBef>
                <a:spcPct val="50000"/>
              </a:spcBef>
            </a:pPr>
            <a:r>
              <a:rPr lang="en-US"/>
              <a:t>CUP</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z="3600">
                <a:ea typeface="ＭＳ Ｐゴシック" pitchFamily="-109" charset="-128"/>
                <a:cs typeface="ＭＳ Ｐゴシック" pitchFamily="-109" charset="-128"/>
              </a:rPr>
              <a:t>AGENDA</a:t>
            </a:r>
          </a:p>
        </p:txBody>
      </p:sp>
      <p:sp>
        <p:nvSpPr>
          <p:cNvPr id="27651" name="Rectangle 3"/>
          <p:cNvSpPr>
            <a:spLocks noGrp="1" noChangeArrowheads="1"/>
          </p:cNvSpPr>
          <p:nvPr>
            <p:ph type="body" idx="1"/>
          </p:nvPr>
        </p:nvSpPr>
        <p:spPr/>
        <p:txBody>
          <a:bodyPr>
            <a:normAutofit/>
          </a:bodyPr>
          <a:lstStyle/>
          <a:p>
            <a:pPr marL="533400" indent="-533400" eaLnBrk="1" hangingPunct="1">
              <a:lnSpc>
                <a:spcPct val="90000"/>
              </a:lnSpc>
            </a:pPr>
            <a:r>
              <a:rPr lang="en-US" sz="2800" dirty="0" smtClean="0">
                <a:solidFill>
                  <a:srgbClr val="9973FF"/>
                </a:solidFill>
                <a:ea typeface="ＭＳ Ｐゴシック" pitchFamily="-109" charset="-128"/>
                <a:cs typeface="ＭＳ Ｐゴシック" pitchFamily="-109" charset="-128"/>
              </a:rPr>
              <a:t>Second Language </a:t>
            </a:r>
            <a:r>
              <a:rPr lang="en-US" sz="2800" dirty="0">
                <a:solidFill>
                  <a:srgbClr val="9973FF"/>
                </a:solidFill>
                <a:ea typeface="ＭＳ Ｐゴシック" pitchFamily="-109" charset="-128"/>
                <a:cs typeface="ＭＳ Ｐゴシック" pitchFamily="-109" charset="-128"/>
              </a:rPr>
              <a:t>Acquisition</a:t>
            </a:r>
            <a:endParaRPr lang="en-US" sz="2800" dirty="0">
              <a:ea typeface="ＭＳ Ｐゴシック" pitchFamily="-109" charset="-128"/>
              <a:cs typeface="ＭＳ Ｐゴシック" pitchFamily="-109" charset="-128"/>
            </a:endParaRPr>
          </a:p>
          <a:p>
            <a:pPr marL="533400" indent="-533400" eaLnBrk="1" hangingPunct="1">
              <a:lnSpc>
                <a:spcPct val="90000"/>
              </a:lnSpc>
            </a:pPr>
            <a:r>
              <a:rPr lang="en-US" sz="2800" dirty="0">
                <a:ea typeface="ＭＳ Ｐゴシック" pitchFamily="-109" charset="-128"/>
                <a:cs typeface="ＭＳ Ｐゴシック" pitchFamily="-109" charset="-128"/>
              </a:rPr>
              <a:t>What is STELLAR?-</a:t>
            </a:r>
            <a:r>
              <a:rPr lang="en-US" sz="2800" dirty="0">
                <a:solidFill>
                  <a:schemeClr val="tx2"/>
                </a:solidFill>
                <a:ea typeface="ＭＳ Ｐゴシック" pitchFamily="-109" charset="-128"/>
                <a:cs typeface="ＭＳ Ｐゴシック" pitchFamily="-109" charset="-128"/>
              </a:rPr>
              <a:t>The Five Habits</a:t>
            </a:r>
            <a:endParaRPr lang="en-US" sz="2800" dirty="0" smtClean="0">
              <a:ea typeface="ＭＳ Ｐゴシック" pitchFamily="-109" charset="-128"/>
              <a:cs typeface="ＭＳ Ｐゴシック" pitchFamily="-109" charset="-128"/>
            </a:endParaRPr>
          </a:p>
          <a:p>
            <a:pPr marL="533400" indent="-533400" eaLnBrk="1" hangingPunct="1">
              <a:lnSpc>
                <a:spcPct val="90000"/>
              </a:lnSpc>
            </a:pPr>
            <a:r>
              <a:rPr lang="en-US" sz="2800" dirty="0" smtClean="0">
                <a:ea typeface="ＭＳ Ｐゴシック" pitchFamily="-109" charset="-128"/>
                <a:cs typeface="ＭＳ Ｐゴシック" pitchFamily="-109" charset="-128"/>
              </a:rPr>
              <a:t>The </a:t>
            </a:r>
            <a:r>
              <a:rPr lang="en-US" sz="2800" dirty="0">
                <a:ea typeface="ＭＳ Ｐゴシック" pitchFamily="-109" charset="-128"/>
                <a:cs typeface="ＭＳ Ｐゴシック" pitchFamily="-109" charset="-128"/>
              </a:rPr>
              <a:t>Habits examined and practiced:</a:t>
            </a:r>
          </a:p>
          <a:p>
            <a:pPr marL="914400" lvl="1" indent="-457200" eaLnBrk="1" hangingPunct="1">
              <a:lnSpc>
                <a:spcPct val="90000"/>
              </a:lnSpc>
              <a:buFont typeface="Times" pitchFamily="-109" charset="0"/>
              <a:buAutoNum type="arabicPeriod"/>
            </a:pPr>
            <a:r>
              <a:rPr lang="en-US" dirty="0"/>
              <a:t>SHARE objectives</a:t>
            </a:r>
          </a:p>
          <a:p>
            <a:pPr marL="914400" lvl="1" indent="-457200" eaLnBrk="1" hangingPunct="1">
              <a:lnSpc>
                <a:spcPct val="90000"/>
              </a:lnSpc>
              <a:buFont typeface="Times" pitchFamily="-109" charset="0"/>
              <a:buAutoNum type="arabicPeriod"/>
            </a:pPr>
            <a:r>
              <a:rPr lang="en-US" dirty="0"/>
              <a:t>FOCUS on vocabulary</a:t>
            </a:r>
          </a:p>
          <a:p>
            <a:pPr marL="914400" lvl="1" indent="-457200" eaLnBrk="1" hangingPunct="1">
              <a:lnSpc>
                <a:spcPct val="90000"/>
              </a:lnSpc>
              <a:buFont typeface="Times" pitchFamily="-109" charset="0"/>
              <a:buAutoNum type="arabicPeriod"/>
            </a:pPr>
            <a:r>
              <a:rPr lang="en-US" dirty="0"/>
              <a:t>FACILITATE academic language</a:t>
            </a:r>
          </a:p>
          <a:p>
            <a:pPr marL="914400" lvl="1" indent="-457200" eaLnBrk="1" hangingPunct="1">
              <a:lnSpc>
                <a:spcPct val="90000"/>
              </a:lnSpc>
              <a:buFont typeface="Times" pitchFamily="-109" charset="0"/>
              <a:buAutoNum type="arabicPeriod"/>
            </a:pPr>
            <a:r>
              <a:rPr lang="en-US" dirty="0"/>
              <a:t>SUPPORT students in reading</a:t>
            </a:r>
          </a:p>
          <a:p>
            <a:pPr marL="914400" lvl="1" indent="-457200" eaLnBrk="1" hangingPunct="1">
              <a:lnSpc>
                <a:spcPct val="90000"/>
              </a:lnSpc>
              <a:buFont typeface="Times" pitchFamily="-109" charset="0"/>
              <a:buAutoNum type="arabicPeriod"/>
            </a:pPr>
            <a:r>
              <a:rPr lang="en-US" dirty="0"/>
              <a:t>GUIDE academic writing</a:t>
            </a:r>
          </a:p>
          <a:p>
            <a:pPr marL="533400" indent="-533400" eaLnBrk="1" hangingPunct="1">
              <a:lnSpc>
                <a:spcPct val="90000"/>
              </a:lnSpc>
            </a:pPr>
            <a:r>
              <a:rPr lang="en-US" sz="2800" dirty="0">
                <a:ea typeface="ＭＳ Ｐゴシック" pitchFamily="-109" charset="-128"/>
                <a:cs typeface="ＭＳ Ｐゴシック" pitchFamily="-109" charset="-128"/>
              </a:rPr>
              <a:t>Closure</a:t>
            </a:r>
          </a:p>
        </p:txBody>
      </p:sp>
      <p:pic>
        <p:nvPicPr>
          <p:cNvPr id="27652" name="Picture 4" descr="MCj02152090000[1]"/>
          <p:cNvPicPr>
            <a:picLocks noChangeAspect="1" noChangeArrowheads="1"/>
          </p:cNvPicPr>
          <p:nvPr/>
        </p:nvPicPr>
        <p:blipFill>
          <a:blip r:embed="rId2"/>
          <a:srcRect/>
          <a:stretch>
            <a:fillRect/>
          </a:stretch>
        </p:blipFill>
        <p:spPr bwMode="auto">
          <a:xfrm>
            <a:off x="6096000" y="2819400"/>
            <a:ext cx="2562225" cy="259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a:ea typeface="ＭＳ Ｐゴシック" pitchFamily="-109" charset="-128"/>
                <a:cs typeface="ＭＳ Ｐゴシック" pitchFamily="-109" charset="-128"/>
              </a:rPr>
              <a:t>Vladimir Stolichnaya</a:t>
            </a:r>
          </a:p>
        </p:txBody>
      </p:sp>
      <p:sp>
        <p:nvSpPr>
          <p:cNvPr id="40963" name="Rectangle 3"/>
          <p:cNvSpPr>
            <a:spLocks noGrp="1" noChangeArrowheads="1"/>
          </p:cNvSpPr>
          <p:nvPr>
            <p:ph type="body" idx="1"/>
          </p:nvPr>
        </p:nvSpPr>
        <p:spPr>
          <a:xfrm>
            <a:off x="533400" y="1295400"/>
            <a:ext cx="7696200" cy="3657600"/>
          </a:xfrm>
        </p:spPr>
        <p:txBody>
          <a:bodyPr/>
          <a:lstStyle/>
          <a:p>
            <a:pPr eaLnBrk="1" hangingPunct="1">
              <a:lnSpc>
                <a:spcPct val="90000"/>
              </a:lnSpc>
            </a:pPr>
            <a:endParaRPr lang="en-US" sz="2800" dirty="0">
              <a:ea typeface="ＭＳ Ｐゴシック" pitchFamily="-109" charset="-128"/>
              <a:cs typeface="ＭＳ Ｐゴシック" pitchFamily="-109" charset="-128"/>
            </a:endParaRPr>
          </a:p>
          <a:p>
            <a:pPr eaLnBrk="1" hangingPunct="1">
              <a:lnSpc>
                <a:spcPct val="90000"/>
              </a:lnSpc>
              <a:buFontTx/>
              <a:buNone/>
            </a:pPr>
            <a:r>
              <a:rPr lang="en-US" sz="2400" u="sng" dirty="0">
                <a:ea typeface="ＭＳ Ｐゴシック" pitchFamily="-109" charset="-128"/>
                <a:cs typeface="ＭＳ Ｐゴシック" pitchFamily="-109" charset="-128"/>
              </a:rPr>
              <a:t>Description</a:t>
            </a:r>
            <a:r>
              <a:rPr lang="en-US" sz="2400" dirty="0">
                <a:ea typeface="ＭＳ Ｐゴシック" pitchFamily="-109" charset="-128"/>
                <a:cs typeface="ＭＳ Ｐゴシック" pitchFamily="-109" charset="-128"/>
              </a:rPr>
              <a:t>:</a:t>
            </a:r>
          </a:p>
          <a:p>
            <a:pPr eaLnBrk="1" hangingPunct="1">
              <a:lnSpc>
                <a:spcPct val="90000"/>
              </a:lnSpc>
              <a:buFontTx/>
              <a:buNone/>
            </a:pPr>
            <a:r>
              <a:rPr lang="en-US" sz="2400" dirty="0">
                <a:ea typeface="ＭＳ Ｐゴシック" pitchFamily="-109" charset="-128"/>
                <a:cs typeface="ＭＳ Ｐゴシック" pitchFamily="-109" charset="-128"/>
              </a:rPr>
              <a:t>Vladimir comes from a rural town near Lake Baikal, Russia. His parents can neither read nor write in Russian, let alone English. He was educated through </a:t>
            </a:r>
            <a:r>
              <a:rPr lang="en-US" sz="2400" dirty="0" err="1">
                <a:ea typeface="ＭＳ Ｐゴシック" pitchFamily="-109" charset="-128"/>
                <a:cs typeface="ＭＳ Ｐゴシック" pitchFamily="-109" charset="-128"/>
              </a:rPr>
              <a:t>2</a:t>
            </a:r>
            <a:r>
              <a:rPr lang="en-US" sz="2400" baseline="30000" dirty="0" err="1">
                <a:ea typeface="ＭＳ Ｐゴシック" pitchFamily="-109" charset="-128"/>
                <a:cs typeface="ＭＳ Ｐゴシック" pitchFamily="-109" charset="-128"/>
              </a:rPr>
              <a:t>rd</a:t>
            </a:r>
            <a:r>
              <a:rPr lang="en-US" sz="2400" dirty="0">
                <a:ea typeface="ＭＳ Ｐゴシック" pitchFamily="-109" charset="-128"/>
                <a:cs typeface="ＭＳ Ｐゴシック" pitchFamily="-109" charset="-128"/>
              </a:rPr>
              <a:t> grade before his family took him out of school to help farm. When Vladimir was</a:t>
            </a:r>
            <a:r>
              <a:rPr lang="en-US" sz="2400" dirty="0" smtClean="0">
                <a:ea typeface="ＭＳ Ｐゴシック" pitchFamily="-109" charset="-128"/>
                <a:cs typeface="ＭＳ Ｐゴシック" pitchFamily="-109" charset="-128"/>
              </a:rPr>
              <a:t> 14, </a:t>
            </a:r>
            <a:r>
              <a:rPr lang="en-US" sz="2400" dirty="0">
                <a:ea typeface="ＭＳ Ｐゴシック" pitchFamily="-109" charset="-128"/>
                <a:cs typeface="ＭＳ Ｐゴシック" pitchFamily="-109" charset="-128"/>
              </a:rPr>
              <a:t>the family emigrated to</a:t>
            </a:r>
            <a:r>
              <a:rPr lang="en-US" sz="2400" dirty="0" smtClean="0">
                <a:ea typeface="ＭＳ Ｐゴシック" pitchFamily="-109" charset="-128"/>
                <a:cs typeface="ＭＳ Ｐゴシック" pitchFamily="-109" charset="-128"/>
              </a:rPr>
              <a:t> Cloudcroft </a:t>
            </a:r>
            <a:r>
              <a:rPr lang="en-US" sz="2400" dirty="0">
                <a:ea typeface="ＭＳ Ｐゴシック" pitchFamily="-109" charset="-128"/>
                <a:cs typeface="ＭＳ Ｐゴシック" pitchFamily="-109" charset="-128"/>
              </a:rPr>
              <a:t>where he has been attending</a:t>
            </a:r>
            <a:r>
              <a:rPr lang="en-US" sz="2400" dirty="0" smtClean="0">
                <a:ea typeface="ＭＳ Ｐゴシック" pitchFamily="-109" charset="-128"/>
                <a:cs typeface="ＭＳ Ｐゴシック" pitchFamily="-109" charset="-128"/>
              </a:rPr>
              <a:t> Cloudcroft High School </a:t>
            </a:r>
            <a:r>
              <a:rPr lang="en-US" sz="2400" dirty="0">
                <a:ea typeface="ＭＳ Ｐゴシック" pitchFamily="-109" charset="-128"/>
                <a:cs typeface="ＭＳ Ｐゴシック" pitchFamily="-109" charset="-128"/>
              </a:rPr>
              <a:t>for a year and a half. </a:t>
            </a:r>
          </a:p>
          <a:p>
            <a:pPr eaLnBrk="1" hangingPunct="1">
              <a:lnSpc>
                <a:spcPct val="90000"/>
              </a:lnSpc>
            </a:pPr>
            <a:endParaRPr lang="en-US" sz="2800" dirty="0">
              <a:ea typeface="ＭＳ Ｐゴシック" pitchFamily="-109" charset="-128"/>
              <a:cs typeface="ＭＳ Ｐゴシック" pitchFamily="-109" charset="-128"/>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AutoShape 2"/>
          <p:cNvSpPr>
            <a:spLocks noChangeArrowheads="1"/>
          </p:cNvSpPr>
          <p:nvPr/>
        </p:nvSpPr>
        <p:spPr bwMode="auto">
          <a:xfrm>
            <a:off x="838200" y="1752600"/>
            <a:ext cx="3962400" cy="4114800"/>
          </a:xfrm>
          <a:prstGeom prst="triangle">
            <a:avLst>
              <a:gd name="adj" fmla="val 50000"/>
            </a:avLst>
          </a:prstGeom>
          <a:solidFill>
            <a:schemeClr val="accent1">
              <a:alpha val="50195"/>
            </a:schemeClr>
          </a:solidFill>
          <a:ln w="9525">
            <a:solidFill>
              <a:schemeClr val="tx1"/>
            </a:solidFill>
            <a:miter lim="800000"/>
            <a:headEnd/>
            <a:tailEnd/>
          </a:ln>
        </p:spPr>
        <p:txBody>
          <a:bodyPr wrap="none" anchor="ctr">
            <a:prstTxWarp prst="textNoShape">
              <a:avLst/>
            </a:prstTxWarp>
          </a:bodyPr>
          <a:lstStyle/>
          <a:p>
            <a:endParaRPr lang="en-US"/>
          </a:p>
        </p:txBody>
      </p:sp>
      <p:sp>
        <p:nvSpPr>
          <p:cNvPr id="41987" name="Text Box 3"/>
          <p:cNvSpPr txBox="1">
            <a:spLocks noChangeArrowheads="1"/>
          </p:cNvSpPr>
          <p:nvPr/>
        </p:nvSpPr>
        <p:spPr bwMode="auto">
          <a:xfrm>
            <a:off x="3810000" y="1676400"/>
            <a:ext cx="914400" cy="411163"/>
          </a:xfrm>
          <a:prstGeom prst="rect">
            <a:avLst/>
          </a:prstGeom>
          <a:noFill/>
          <a:ln w="9525">
            <a:noFill/>
            <a:miter lim="800000"/>
            <a:headEnd/>
            <a:tailEnd/>
          </a:ln>
        </p:spPr>
        <p:txBody>
          <a:bodyPr>
            <a:prstTxWarp prst="textNoShape">
              <a:avLst/>
            </a:prstTxWarp>
            <a:spAutoFit/>
          </a:bodyPr>
          <a:lstStyle/>
          <a:p>
            <a:pPr eaLnBrk="1" hangingPunct="1">
              <a:spcBef>
                <a:spcPct val="50000"/>
              </a:spcBef>
            </a:pPr>
            <a:r>
              <a:rPr lang="en-US" dirty="0"/>
              <a:t>BICS</a:t>
            </a:r>
          </a:p>
        </p:txBody>
      </p:sp>
      <p:sp>
        <p:nvSpPr>
          <p:cNvPr id="41988" name="Text Box 4"/>
          <p:cNvSpPr txBox="1">
            <a:spLocks noChangeArrowheads="1"/>
          </p:cNvSpPr>
          <p:nvPr/>
        </p:nvSpPr>
        <p:spPr bwMode="auto">
          <a:xfrm>
            <a:off x="3886200" y="2865438"/>
            <a:ext cx="914400" cy="411163"/>
          </a:xfrm>
          <a:prstGeom prst="rect">
            <a:avLst/>
          </a:prstGeom>
          <a:noFill/>
          <a:ln w="9525">
            <a:noFill/>
            <a:miter lim="800000"/>
            <a:headEnd/>
            <a:tailEnd/>
          </a:ln>
        </p:spPr>
        <p:txBody>
          <a:bodyPr>
            <a:prstTxWarp prst="textNoShape">
              <a:avLst/>
            </a:prstTxWarp>
            <a:spAutoFit/>
          </a:bodyPr>
          <a:lstStyle/>
          <a:p>
            <a:pPr eaLnBrk="1" hangingPunct="1">
              <a:spcBef>
                <a:spcPct val="50000"/>
              </a:spcBef>
            </a:pPr>
            <a:r>
              <a:rPr lang="en-US" dirty="0"/>
              <a:t>CALP</a:t>
            </a:r>
          </a:p>
        </p:txBody>
      </p:sp>
      <p:sp>
        <p:nvSpPr>
          <p:cNvPr id="41989" name="AutoShape 5"/>
          <p:cNvSpPr>
            <a:spLocks noChangeArrowheads="1"/>
          </p:cNvSpPr>
          <p:nvPr/>
        </p:nvSpPr>
        <p:spPr bwMode="auto">
          <a:xfrm>
            <a:off x="3733800" y="1752600"/>
            <a:ext cx="3810000" cy="4114800"/>
          </a:xfrm>
          <a:prstGeom prst="triangle">
            <a:avLst>
              <a:gd name="adj" fmla="val 50000"/>
            </a:avLst>
          </a:prstGeom>
          <a:solidFill>
            <a:schemeClr val="accent1">
              <a:alpha val="45882"/>
            </a:schemeClr>
          </a:solidFill>
          <a:ln w="9525">
            <a:solidFill>
              <a:schemeClr val="tx1"/>
            </a:solidFill>
            <a:miter lim="800000"/>
            <a:headEnd/>
            <a:tailEnd/>
          </a:ln>
        </p:spPr>
        <p:txBody>
          <a:bodyPr wrap="none" anchor="ctr">
            <a:prstTxWarp prst="textNoShape">
              <a:avLst/>
            </a:prstTxWarp>
          </a:bodyPr>
          <a:lstStyle/>
          <a:p>
            <a:endParaRPr lang="en-US"/>
          </a:p>
        </p:txBody>
      </p:sp>
      <p:sp>
        <p:nvSpPr>
          <p:cNvPr id="41990" name="Text Box 6"/>
          <p:cNvSpPr txBox="1">
            <a:spLocks noChangeArrowheads="1"/>
          </p:cNvSpPr>
          <p:nvPr/>
        </p:nvSpPr>
        <p:spPr bwMode="auto">
          <a:xfrm>
            <a:off x="2590800" y="4419600"/>
            <a:ext cx="609600" cy="411163"/>
          </a:xfrm>
          <a:prstGeom prst="rect">
            <a:avLst/>
          </a:prstGeom>
          <a:noFill/>
          <a:ln w="9525">
            <a:noFill/>
            <a:miter lim="800000"/>
            <a:headEnd/>
            <a:tailEnd/>
          </a:ln>
        </p:spPr>
        <p:txBody>
          <a:bodyPr>
            <a:prstTxWarp prst="textNoShape">
              <a:avLst/>
            </a:prstTxWarp>
            <a:spAutoFit/>
          </a:bodyPr>
          <a:lstStyle/>
          <a:p>
            <a:pPr eaLnBrk="1" hangingPunct="1">
              <a:spcBef>
                <a:spcPct val="50000"/>
              </a:spcBef>
            </a:pPr>
            <a:r>
              <a:rPr lang="en-US"/>
              <a:t>L1</a:t>
            </a:r>
          </a:p>
        </p:txBody>
      </p:sp>
      <p:sp>
        <p:nvSpPr>
          <p:cNvPr id="41991" name="Text Box 7"/>
          <p:cNvSpPr txBox="1">
            <a:spLocks noChangeArrowheads="1"/>
          </p:cNvSpPr>
          <p:nvPr/>
        </p:nvSpPr>
        <p:spPr bwMode="auto">
          <a:xfrm>
            <a:off x="6400800" y="4343400"/>
            <a:ext cx="609600" cy="411163"/>
          </a:xfrm>
          <a:prstGeom prst="rect">
            <a:avLst/>
          </a:prstGeom>
          <a:noFill/>
          <a:ln w="9525">
            <a:noFill/>
            <a:miter lim="800000"/>
            <a:headEnd/>
            <a:tailEnd/>
          </a:ln>
        </p:spPr>
        <p:txBody>
          <a:bodyPr>
            <a:prstTxWarp prst="textNoShape">
              <a:avLst/>
            </a:prstTxWarp>
            <a:spAutoFit/>
          </a:bodyPr>
          <a:lstStyle/>
          <a:p>
            <a:pPr eaLnBrk="1" hangingPunct="1">
              <a:spcBef>
                <a:spcPct val="50000"/>
              </a:spcBef>
            </a:pPr>
            <a:r>
              <a:rPr lang="en-US"/>
              <a:t>L2</a:t>
            </a:r>
          </a:p>
        </p:txBody>
      </p:sp>
      <p:sp>
        <p:nvSpPr>
          <p:cNvPr id="41992" name="Line 8"/>
          <p:cNvSpPr>
            <a:spLocks noChangeShapeType="1"/>
          </p:cNvSpPr>
          <p:nvPr/>
        </p:nvSpPr>
        <p:spPr bwMode="auto">
          <a:xfrm>
            <a:off x="1371600" y="2514600"/>
            <a:ext cx="6781800" cy="0"/>
          </a:xfrm>
          <a:prstGeom prst="line">
            <a:avLst/>
          </a:prstGeom>
          <a:noFill/>
          <a:ln w="9525">
            <a:solidFill>
              <a:schemeClr val="tx1"/>
            </a:solidFill>
            <a:round/>
            <a:headEnd/>
            <a:tailEnd/>
          </a:ln>
        </p:spPr>
        <p:txBody>
          <a:bodyPr>
            <a:prstTxWarp prst="textNoShape">
              <a:avLst/>
            </a:prstTxWarp>
          </a:bodyPr>
          <a:lstStyle/>
          <a:p>
            <a:endParaRPr lang="en-US"/>
          </a:p>
        </p:txBody>
      </p:sp>
      <p:sp>
        <p:nvSpPr>
          <p:cNvPr id="41993" name="Rectangle 9"/>
          <p:cNvSpPr>
            <a:spLocks noChangeArrowheads="1"/>
          </p:cNvSpPr>
          <p:nvPr/>
        </p:nvSpPr>
        <p:spPr bwMode="auto">
          <a:xfrm>
            <a:off x="457200" y="274638"/>
            <a:ext cx="8229600" cy="1143000"/>
          </a:xfrm>
          <a:prstGeom prst="rect">
            <a:avLst/>
          </a:prstGeom>
          <a:noFill/>
          <a:ln w="9525">
            <a:noFill/>
            <a:miter lim="800000"/>
            <a:headEnd/>
            <a:tailEnd/>
          </a:ln>
        </p:spPr>
        <p:txBody>
          <a:bodyPr anchor="ctr">
            <a:prstTxWarp prst="textNoShape">
              <a:avLst/>
            </a:prstTxWarp>
          </a:bodyPr>
          <a:lstStyle/>
          <a:p>
            <a:pPr algn="ctr" eaLnBrk="1" hangingPunct="1"/>
            <a:r>
              <a:rPr lang="en-US" sz="4400"/>
              <a:t>Vladimir Stolichnaya</a:t>
            </a:r>
          </a:p>
        </p:txBody>
      </p:sp>
      <p:sp>
        <p:nvSpPr>
          <p:cNvPr id="150538" name="AutoShape 10"/>
          <p:cNvSpPr>
            <a:spLocks noChangeArrowheads="1"/>
          </p:cNvSpPr>
          <p:nvPr/>
        </p:nvSpPr>
        <p:spPr bwMode="auto">
          <a:xfrm>
            <a:off x="2438400" y="1752600"/>
            <a:ext cx="762000" cy="762000"/>
          </a:xfrm>
          <a:prstGeom prst="triangle">
            <a:avLst>
              <a:gd name="adj" fmla="val 50000"/>
            </a:avLst>
          </a:prstGeom>
          <a:solidFill>
            <a:srgbClr val="9900CC"/>
          </a:solidFill>
          <a:ln w="9525">
            <a:solidFill>
              <a:schemeClr val="tx1"/>
            </a:solidFill>
            <a:miter lim="800000"/>
            <a:headEnd/>
            <a:tailEnd/>
          </a:ln>
        </p:spPr>
        <p:txBody>
          <a:bodyPr wrap="none" anchor="ctr">
            <a:prstTxWarp prst="textNoShape">
              <a:avLst/>
            </a:prstTxWarp>
          </a:bodyPr>
          <a:lstStyle/>
          <a:p>
            <a:endParaRPr lang="en-US"/>
          </a:p>
        </p:txBody>
      </p:sp>
      <p:sp>
        <p:nvSpPr>
          <p:cNvPr id="150539" name="AutoShape 11"/>
          <p:cNvSpPr>
            <a:spLocks noChangeArrowheads="1"/>
          </p:cNvSpPr>
          <p:nvPr/>
        </p:nvSpPr>
        <p:spPr bwMode="auto">
          <a:xfrm>
            <a:off x="5334000" y="1828800"/>
            <a:ext cx="609600" cy="533400"/>
          </a:xfrm>
          <a:prstGeom prst="triangle">
            <a:avLst>
              <a:gd name="adj" fmla="val 50000"/>
            </a:avLst>
          </a:prstGeom>
          <a:solidFill>
            <a:srgbClr val="9900CC"/>
          </a:solidFill>
          <a:ln w="9525">
            <a:solidFill>
              <a:schemeClr val="tx1"/>
            </a:solidFill>
            <a:miter lim="800000"/>
            <a:headEnd/>
            <a:tailEnd/>
          </a:ln>
        </p:spPr>
        <p:txBody>
          <a:bodyPr wrap="none" anchor="ctr">
            <a:prstTxWarp prst="textNoShape">
              <a:avLst/>
            </a:prstTxWarp>
          </a:bodyPr>
          <a:lstStyle/>
          <a:p>
            <a:endParaRPr lang="en-US"/>
          </a:p>
        </p:txBody>
      </p:sp>
      <p:sp>
        <p:nvSpPr>
          <p:cNvPr id="150540" name="AutoShape 12"/>
          <p:cNvSpPr>
            <a:spLocks noChangeArrowheads="1"/>
          </p:cNvSpPr>
          <p:nvPr/>
        </p:nvSpPr>
        <p:spPr bwMode="auto">
          <a:xfrm rot="10800000">
            <a:off x="2057400" y="2514600"/>
            <a:ext cx="1524000" cy="762000"/>
          </a:xfrm>
          <a:custGeom>
            <a:avLst/>
            <a:gdLst>
              <a:gd name="T0" fmla="*/ 2147483647 w 21600"/>
              <a:gd name="T1" fmla="*/ 474162720 h 21600"/>
              <a:gd name="T2" fmla="*/ 2147483647 w 21600"/>
              <a:gd name="T3" fmla="*/ 948325475 h 21600"/>
              <a:gd name="T4" fmla="*/ 948325439 w 21600"/>
              <a:gd name="T5" fmla="*/ 474162720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00FF00"/>
          </a:solidFill>
          <a:ln w="9525">
            <a:solidFill>
              <a:schemeClr val="tx1"/>
            </a:solidFill>
            <a:miter lim="800000"/>
            <a:headEnd/>
            <a:tailEnd/>
          </a:ln>
        </p:spPr>
        <p:txBody>
          <a:bodyPr wrap="none" anchor="ctr">
            <a:prstTxWarp prst="textNoShape">
              <a:avLst/>
            </a:prstTxWarp>
          </a:bodyPr>
          <a:lstStyle/>
          <a:p>
            <a:endParaRPr lang="en-US"/>
          </a:p>
        </p:txBody>
      </p:sp>
      <p:sp>
        <p:nvSpPr>
          <p:cNvPr id="150541" name="AutoShape 13"/>
          <p:cNvSpPr>
            <a:spLocks noChangeArrowheads="1"/>
          </p:cNvSpPr>
          <p:nvPr/>
        </p:nvSpPr>
        <p:spPr bwMode="auto">
          <a:xfrm rot="10800000">
            <a:off x="4648200" y="2514600"/>
            <a:ext cx="1981200" cy="14478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5158 w 21600"/>
              <a:gd name="T13" fmla="*/ 5158 h 21600"/>
              <a:gd name="T14" fmla="*/ 16442 w 21600"/>
              <a:gd name="T15" fmla="*/ 16442 h 21600"/>
            </a:gdLst>
            <a:ahLst/>
            <a:cxnLst>
              <a:cxn ang="T8">
                <a:pos x="T0" y="T1"/>
              </a:cxn>
              <a:cxn ang="T9">
                <a:pos x="T2" y="T3"/>
              </a:cxn>
              <a:cxn ang="T10">
                <a:pos x="T4" y="T5"/>
              </a:cxn>
              <a:cxn ang="T11">
                <a:pos x="T6" y="T7"/>
              </a:cxn>
            </a:cxnLst>
            <a:rect l="T12" t="T13" r="T14" b="T15"/>
            <a:pathLst>
              <a:path w="21600" h="21600">
                <a:moveTo>
                  <a:pt x="0" y="0"/>
                </a:moveTo>
                <a:lnTo>
                  <a:pt x="6715" y="21600"/>
                </a:lnTo>
                <a:lnTo>
                  <a:pt x="14885" y="21600"/>
                </a:lnTo>
                <a:lnTo>
                  <a:pt x="21600" y="0"/>
                </a:lnTo>
                <a:close/>
              </a:path>
            </a:pathLst>
          </a:custGeom>
          <a:solidFill>
            <a:srgbClr val="00FF00"/>
          </a:solidFill>
          <a:ln w="9525">
            <a:solidFill>
              <a:schemeClr val="tx1"/>
            </a:solidFill>
            <a:miter lim="800000"/>
            <a:headEnd/>
            <a:tailEnd/>
          </a:ln>
        </p:spPr>
        <p:txBody>
          <a:bodyPr wrap="none" anchor="ctr">
            <a:prstTxWarp prst="textNoShape">
              <a:avLst/>
            </a:prstTxWarp>
          </a:bodyPr>
          <a:lstStyle/>
          <a:p>
            <a:endParaRPr lang="en-US"/>
          </a:p>
        </p:txBody>
      </p:sp>
      <p:sp>
        <p:nvSpPr>
          <p:cNvPr id="41998" name="Rectangle 14"/>
          <p:cNvSpPr>
            <a:spLocks noChangeArrowheads="1"/>
          </p:cNvSpPr>
          <p:nvPr/>
        </p:nvSpPr>
        <p:spPr bwMode="auto">
          <a:xfrm>
            <a:off x="3962400" y="5486400"/>
            <a:ext cx="666750" cy="366713"/>
          </a:xfrm>
          <a:prstGeom prst="rect">
            <a:avLst/>
          </a:prstGeom>
          <a:noFill/>
          <a:ln w="9525">
            <a:noFill/>
            <a:miter lim="800000"/>
            <a:headEnd/>
            <a:tailEnd/>
          </a:ln>
        </p:spPr>
        <p:txBody>
          <a:bodyPr wrap="none">
            <a:prstTxWarp prst="textNoShape">
              <a:avLst/>
            </a:prstTxWarp>
            <a:spAutoFit/>
          </a:bodyPr>
          <a:lstStyle/>
          <a:p>
            <a:pPr eaLnBrk="1" hangingPunct="1">
              <a:spcBef>
                <a:spcPct val="50000"/>
              </a:spcBef>
            </a:pPr>
            <a:r>
              <a:rPr lang="en-US">
                <a:latin typeface="Arial" pitchFamily="-109" charset="0"/>
              </a:rPr>
              <a:t>CUP</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0538"/>
                                        </p:tgtEl>
                                        <p:attrNameLst>
                                          <p:attrName>style.visibility</p:attrName>
                                        </p:attrNameLst>
                                      </p:cBhvr>
                                      <p:to>
                                        <p:strVal val="visible"/>
                                      </p:to>
                                    </p:set>
                                    <p:animEffect transition="in" filter="box(in)">
                                      <p:cBhvr>
                                        <p:cTn id="7" dur="500"/>
                                        <p:tgtEl>
                                          <p:spTgt spid="150538"/>
                                        </p:tgtEl>
                                      </p:cBhvr>
                                    </p:animEffect>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0539"/>
                                        </p:tgtEl>
                                        <p:attrNameLst>
                                          <p:attrName>style.visibility</p:attrName>
                                        </p:attrNameLst>
                                      </p:cBhvr>
                                      <p:to>
                                        <p:strVal val="visible"/>
                                      </p:to>
                                    </p:set>
                                    <p:animEffect transition="in" filter="box(in)">
                                      <p:cBhvr>
                                        <p:cTn id="12" dur="500"/>
                                        <p:tgtEl>
                                          <p:spTgt spid="150539"/>
                                        </p:tgtEl>
                                      </p:cBhvr>
                                    </p:animEffect>
                                  </p:childTnLst>
                                  <p:subTnLst>
                                    <p:audio>
                                      <p:cMediaNode>
                                        <p:cTn display="0" masterRel="sameClick">
                                          <p:stCondLst>
                                            <p:cond evt="begin" delay="0">
                                              <p:tn val="10"/>
                                            </p:cond>
                                          </p:stCondLst>
                                          <p:endCondLst>
                                            <p:cond evt="onStopAudio" delay="0">
                                              <p:tgtEl>
                                                <p:sldTgt/>
                                              </p:tgtEl>
                                            </p:cond>
                                          </p:endCondLst>
                                        </p:cTn>
                                        <p:tgtEl>
                                          <p:sndTgt r:embed="rId2" name="whoosh.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50540"/>
                                        </p:tgtEl>
                                        <p:attrNameLst>
                                          <p:attrName>style.visibility</p:attrName>
                                        </p:attrNameLst>
                                      </p:cBhvr>
                                      <p:to>
                                        <p:strVal val="visible"/>
                                      </p:to>
                                    </p:set>
                                    <p:animEffect transition="in" filter="box(in)">
                                      <p:cBhvr>
                                        <p:cTn id="17" dur="500"/>
                                        <p:tgtEl>
                                          <p:spTgt spid="150540"/>
                                        </p:tgtEl>
                                      </p:cBhvr>
                                    </p:animEffect>
                                  </p:childTnLst>
                                  <p:subTnLst>
                                    <p:audio>
                                      <p:cMediaNode>
                                        <p:cTn display="0" masterRel="sameClick">
                                          <p:stCondLst>
                                            <p:cond evt="begin" delay="0">
                                              <p:tn val="15"/>
                                            </p:cond>
                                          </p:stCondLst>
                                          <p:endCondLst>
                                            <p:cond evt="onStopAudio" delay="0">
                                              <p:tgtEl>
                                                <p:sldTgt/>
                                              </p:tgtEl>
                                            </p:cond>
                                          </p:endCondLst>
                                        </p:cTn>
                                        <p:tgtEl>
                                          <p:sndTgt r:embed="rId2" name="whoosh.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50541"/>
                                        </p:tgtEl>
                                        <p:attrNameLst>
                                          <p:attrName>style.visibility</p:attrName>
                                        </p:attrNameLst>
                                      </p:cBhvr>
                                      <p:to>
                                        <p:strVal val="visible"/>
                                      </p:to>
                                    </p:set>
                                    <p:animEffect transition="in" filter="box(in)">
                                      <p:cBhvr>
                                        <p:cTn id="22" dur="500"/>
                                        <p:tgtEl>
                                          <p:spTgt spid="150541"/>
                                        </p:tgtEl>
                                      </p:cBhvr>
                                    </p:animEffect>
                                  </p:childTnLst>
                                  <p:subTnLst>
                                    <p:audio>
                                      <p:cMediaNode>
                                        <p:cTn display="0" masterRel="sameClick">
                                          <p:stCondLst>
                                            <p:cond evt="begin" delay="0">
                                              <p:tn val="20"/>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8" grpId="0" animBg="1"/>
      <p:bldP spid="150539" grpId="0" animBg="1"/>
      <p:bldP spid="150540" grpId="0" animBg="1"/>
      <p:bldP spid="150541" grpId="0" animBg="1"/>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a:ea typeface="ＭＳ Ｐゴシック" pitchFamily="-109" charset="-128"/>
                <a:cs typeface="ＭＳ Ｐゴシック" pitchFamily="-109" charset="-128"/>
              </a:rPr>
              <a:t>Jose Cuervo</a:t>
            </a:r>
          </a:p>
        </p:txBody>
      </p:sp>
      <p:sp>
        <p:nvSpPr>
          <p:cNvPr id="43011" name="Rectangle 3"/>
          <p:cNvSpPr>
            <a:spLocks noGrp="1" noChangeArrowheads="1"/>
          </p:cNvSpPr>
          <p:nvPr>
            <p:ph type="body" idx="1"/>
          </p:nvPr>
        </p:nvSpPr>
        <p:spPr>
          <a:xfrm>
            <a:off x="685800" y="1600200"/>
            <a:ext cx="7696200" cy="3657600"/>
          </a:xfrm>
        </p:spPr>
        <p:txBody>
          <a:bodyPr/>
          <a:lstStyle/>
          <a:p>
            <a:pPr eaLnBrk="1" hangingPunct="1">
              <a:lnSpc>
                <a:spcPct val="90000"/>
              </a:lnSpc>
              <a:buFontTx/>
              <a:buNone/>
            </a:pPr>
            <a:r>
              <a:rPr lang="en-US" sz="2600" dirty="0">
                <a:ea typeface="ＭＳ Ｐゴシック" pitchFamily="-109" charset="-128"/>
                <a:cs typeface="ＭＳ Ｐゴシック" pitchFamily="-109" charset="-128"/>
              </a:rPr>
              <a:t>Description:</a:t>
            </a:r>
          </a:p>
          <a:p>
            <a:pPr eaLnBrk="1" hangingPunct="1">
              <a:lnSpc>
                <a:spcPct val="90000"/>
              </a:lnSpc>
              <a:buFontTx/>
              <a:buNone/>
            </a:pPr>
            <a:r>
              <a:rPr lang="en-US" sz="2600" dirty="0">
                <a:ea typeface="ＭＳ Ｐゴシック" pitchFamily="-109" charset="-128"/>
                <a:cs typeface="ＭＳ Ｐゴシック" pitchFamily="-109" charset="-128"/>
              </a:rPr>
              <a:t>Jose </a:t>
            </a:r>
            <a:r>
              <a:rPr lang="en-US" sz="2600" dirty="0" err="1">
                <a:ea typeface="ＭＳ Ｐゴシック" pitchFamily="-109" charset="-128"/>
                <a:cs typeface="ＭＳ Ｐゴシック" pitchFamily="-109" charset="-128"/>
              </a:rPr>
              <a:t>Cuervo</a:t>
            </a:r>
            <a:r>
              <a:rPr lang="en-US" sz="2600" dirty="0">
                <a:ea typeface="ＭＳ Ｐゴシック" pitchFamily="-109" charset="-128"/>
                <a:cs typeface="ＭＳ Ｐゴシック" pitchFamily="-109" charset="-128"/>
              </a:rPr>
              <a:t> grew up in Mexico City and attended a prestigious private school for 5 years. The school’s curriculum included English classes from 3</a:t>
            </a:r>
            <a:r>
              <a:rPr lang="en-US" sz="2600" baseline="30000" dirty="0">
                <a:ea typeface="ＭＳ Ｐゴシック" pitchFamily="-109" charset="-128"/>
                <a:cs typeface="ＭＳ Ｐゴシック" pitchFamily="-109" charset="-128"/>
              </a:rPr>
              <a:t>rd</a:t>
            </a:r>
            <a:r>
              <a:rPr lang="en-US" sz="2600" dirty="0">
                <a:ea typeface="ＭＳ Ｐゴシック" pitchFamily="-109" charset="-128"/>
                <a:cs typeface="ＭＳ Ｐゴシック" pitchFamily="-109" charset="-128"/>
              </a:rPr>
              <a:t> grade on up. Jose’s parents were both professors at a university in Mexico City. Six months ago his family</a:t>
            </a:r>
            <a:r>
              <a:rPr lang="en-US" sz="2600" dirty="0" smtClean="0">
                <a:ea typeface="ＭＳ Ｐゴシック" pitchFamily="-109" charset="-128"/>
                <a:cs typeface="ＭＳ Ｐゴシック" pitchFamily="-109" charset="-128"/>
              </a:rPr>
              <a:t> moved </a:t>
            </a:r>
            <a:r>
              <a:rPr lang="en-US" sz="2600" dirty="0">
                <a:ea typeface="ＭＳ Ｐゴシック" pitchFamily="-109" charset="-128"/>
                <a:cs typeface="ＭＳ Ｐゴシック" pitchFamily="-109" charset="-128"/>
              </a:rPr>
              <a:t>to</a:t>
            </a:r>
            <a:r>
              <a:rPr lang="en-US" sz="2600" dirty="0" smtClean="0">
                <a:ea typeface="ＭＳ Ｐゴシック" pitchFamily="-109" charset="-128"/>
                <a:cs typeface="ＭＳ Ｐゴシック" pitchFamily="-109" charset="-128"/>
              </a:rPr>
              <a:t> Gallup, </a:t>
            </a:r>
            <a:r>
              <a:rPr lang="en-US" sz="2600" dirty="0">
                <a:ea typeface="ＭＳ Ｐゴシック" pitchFamily="-109" charset="-128"/>
                <a:cs typeface="ＭＳ Ｐゴシック" pitchFamily="-109" charset="-128"/>
              </a:rPr>
              <a:t>and he is now </a:t>
            </a:r>
            <a:r>
              <a:rPr lang="en-US" sz="2600" dirty="0" smtClean="0">
                <a:ea typeface="ＭＳ Ｐゴシック" pitchFamily="-109" charset="-128"/>
                <a:cs typeface="ＭＳ Ｐゴシック" pitchFamily="-109" charset="-128"/>
              </a:rPr>
              <a:t>attending Thoreau Middle School.</a:t>
            </a:r>
            <a:endParaRPr lang="en-US" sz="2600" dirty="0">
              <a:ea typeface="ＭＳ Ｐゴシック" pitchFamily="-109" charset="-128"/>
              <a:cs typeface="ＭＳ Ｐゴシック" pitchFamily="-109" charset="-128"/>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1026"/>
          <p:cNvSpPr>
            <a:spLocks noChangeArrowheads="1"/>
          </p:cNvSpPr>
          <p:nvPr/>
        </p:nvSpPr>
        <p:spPr bwMode="auto">
          <a:xfrm>
            <a:off x="457200" y="274638"/>
            <a:ext cx="8229600" cy="1143000"/>
          </a:xfrm>
          <a:prstGeom prst="rect">
            <a:avLst/>
          </a:prstGeom>
          <a:noFill/>
          <a:ln w="9525">
            <a:noFill/>
            <a:miter lim="800000"/>
            <a:headEnd/>
            <a:tailEnd/>
          </a:ln>
        </p:spPr>
        <p:txBody>
          <a:bodyPr anchor="ctr">
            <a:prstTxWarp prst="textNoShape">
              <a:avLst/>
            </a:prstTxWarp>
          </a:bodyPr>
          <a:lstStyle/>
          <a:p>
            <a:pPr algn="ctr" eaLnBrk="1" hangingPunct="1"/>
            <a:r>
              <a:rPr lang="en-US" sz="4400"/>
              <a:t>Jose Cuervo</a:t>
            </a:r>
          </a:p>
        </p:txBody>
      </p:sp>
      <p:sp>
        <p:nvSpPr>
          <p:cNvPr id="44035" name="AutoShape 1027"/>
          <p:cNvSpPr>
            <a:spLocks noChangeArrowheads="1"/>
          </p:cNvSpPr>
          <p:nvPr/>
        </p:nvSpPr>
        <p:spPr bwMode="auto">
          <a:xfrm>
            <a:off x="838200" y="1752600"/>
            <a:ext cx="3962400" cy="4114800"/>
          </a:xfrm>
          <a:prstGeom prst="triangle">
            <a:avLst>
              <a:gd name="adj" fmla="val 50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6" name="Text Box 1028"/>
          <p:cNvSpPr txBox="1">
            <a:spLocks noChangeArrowheads="1"/>
          </p:cNvSpPr>
          <p:nvPr/>
        </p:nvSpPr>
        <p:spPr bwMode="auto">
          <a:xfrm>
            <a:off x="4267200" y="1676400"/>
            <a:ext cx="914400" cy="411163"/>
          </a:xfrm>
          <a:prstGeom prst="rect">
            <a:avLst/>
          </a:prstGeom>
          <a:noFill/>
          <a:ln w="9525">
            <a:noFill/>
            <a:miter lim="800000"/>
            <a:headEnd/>
            <a:tailEnd/>
          </a:ln>
        </p:spPr>
        <p:txBody>
          <a:bodyPr>
            <a:prstTxWarp prst="textNoShape">
              <a:avLst/>
            </a:prstTxWarp>
            <a:spAutoFit/>
          </a:bodyPr>
          <a:lstStyle/>
          <a:p>
            <a:pPr eaLnBrk="1" hangingPunct="1">
              <a:spcBef>
                <a:spcPct val="50000"/>
              </a:spcBef>
            </a:pPr>
            <a:r>
              <a:rPr lang="en-US"/>
              <a:t>BICS</a:t>
            </a:r>
          </a:p>
        </p:txBody>
      </p:sp>
      <p:sp>
        <p:nvSpPr>
          <p:cNvPr id="44037" name="Text Box 1029"/>
          <p:cNvSpPr txBox="1">
            <a:spLocks noChangeArrowheads="1"/>
          </p:cNvSpPr>
          <p:nvPr/>
        </p:nvSpPr>
        <p:spPr bwMode="auto">
          <a:xfrm>
            <a:off x="4267200" y="2895600"/>
            <a:ext cx="914400" cy="411163"/>
          </a:xfrm>
          <a:prstGeom prst="rect">
            <a:avLst/>
          </a:prstGeom>
          <a:noFill/>
          <a:ln w="9525">
            <a:noFill/>
            <a:miter lim="800000"/>
            <a:headEnd/>
            <a:tailEnd/>
          </a:ln>
        </p:spPr>
        <p:txBody>
          <a:bodyPr>
            <a:prstTxWarp prst="textNoShape">
              <a:avLst/>
            </a:prstTxWarp>
            <a:spAutoFit/>
          </a:bodyPr>
          <a:lstStyle/>
          <a:p>
            <a:pPr eaLnBrk="1" hangingPunct="1">
              <a:spcBef>
                <a:spcPct val="50000"/>
              </a:spcBef>
            </a:pPr>
            <a:r>
              <a:rPr lang="en-US"/>
              <a:t>CALP</a:t>
            </a:r>
          </a:p>
        </p:txBody>
      </p:sp>
      <p:sp>
        <p:nvSpPr>
          <p:cNvPr id="44038" name="AutoShape 1030"/>
          <p:cNvSpPr>
            <a:spLocks noChangeArrowheads="1"/>
          </p:cNvSpPr>
          <p:nvPr/>
        </p:nvSpPr>
        <p:spPr bwMode="auto">
          <a:xfrm>
            <a:off x="3962400" y="1752600"/>
            <a:ext cx="3810000" cy="4114800"/>
          </a:xfrm>
          <a:prstGeom prst="triangle">
            <a:avLst>
              <a:gd name="adj" fmla="val 50000"/>
            </a:avLst>
          </a:prstGeom>
          <a:solidFill>
            <a:schemeClr val="accent1">
              <a:alpha val="54117"/>
            </a:schemeClr>
          </a:solidFill>
          <a:ln w="9525">
            <a:solidFill>
              <a:schemeClr val="tx1"/>
            </a:solidFill>
            <a:miter lim="800000"/>
            <a:headEnd/>
            <a:tailEnd/>
          </a:ln>
        </p:spPr>
        <p:txBody>
          <a:bodyPr wrap="none" anchor="ctr">
            <a:prstTxWarp prst="textNoShape">
              <a:avLst/>
            </a:prstTxWarp>
          </a:bodyPr>
          <a:lstStyle/>
          <a:p>
            <a:endParaRPr lang="en-US"/>
          </a:p>
        </p:txBody>
      </p:sp>
      <p:sp>
        <p:nvSpPr>
          <p:cNvPr id="44039" name="Line 1031"/>
          <p:cNvSpPr>
            <a:spLocks noChangeShapeType="1"/>
          </p:cNvSpPr>
          <p:nvPr/>
        </p:nvSpPr>
        <p:spPr bwMode="auto">
          <a:xfrm>
            <a:off x="1371600" y="2514600"/>
            <a:ext cx="6781800" cy="0"/>
          </a:xfrm>
          <a:prstGeom prst="line">
            <a:avLst/>
          </a:prstGeom>
          <a:noFill/>
          <a:ln w="9525">
            <a:solidFill>
              <a:schemeClr val="tx1"/>
            </a:solidFill>
            <a:round/>
            <a:headEnd/>
            <a:tailEnd/>
          </a:ln>
        </p:spPr>
        <p:txBody>
          <a:bodyPr>
            <a:prstTxWarp prst="textNoShape">
              <a:avLst/>
            </a:prstTxWarp>
          </a:bodyPr>
          <a:lstStyle/>
          <a:p>
            <a:endParaRPr lang="en-US"/>
          </a:p>
        </p:txBody>
      </p:sp>
      <p:sp>
        <p:nvSpPr>
          <p:cNvPr id="152584" name="AutoShape 1032"/>
          <p:cNvSpPr>
            <a:spLocks noChangeArrowheads="1"/>
          </p:cNvSpPr>
          <p:nvPr/>
        </p:nvSpPr>
        <p:spPr bwMode="auto">
          <a:xfrm>
            <a:off x="2438400" y="1752600"/>
            <a:ext cx="762000" cy="762000"/>
          </a:xfrm>
          <a:prstGeom prst="triangle">
            <a:avLst>
              <a:gd name="adj" fmla="val 50000"/>
            </a:avLst>
          </a:prstGeom>
          <a:solidFill>
            <a:srgbClr val="9900CC"/>
          </a:solidFill>
          <a:ln w="9525">
            <a:solidFill>
              <a:schemeClr val="tx1"/>
            </a:solidFill>
            <a:miter lim="800000"/>
            <a:headEnd/>
            <a:tailEnd/>
          </a:ln>
        </p:spPr>
        <p:txBody>
          <a:bodyPr wrap="none" anchor="ctr">
            <a:prstTxWarp prst="textNoShape">
              <a:avLst/>
            </a:prstTxWarp>
          </a:bodyPr>
          <a:lstStyle/>
          <a:p>
            <a:endParaRPr lang="en-US"/>
          </a:p>
        </p:txBody>
      </p:sp>
      <p:sp>
        <p:nvSpPr>
          <p:cNvPr id="152585" name="AutoShape 1033"/>
          <p:cNvSpPr>
            <a:spLocks noChangeArrowheads="1"/>
          </p:cNvSpPr>
          <p:nvPr/>
        </p:nvSpPr>
        <p:spPr bwMode="auto">
          <a:xfrm>
            <a:off x="5562600" y="1752600"/>
            <a:ext cx="609600" cy="533400"/>
          </a:xfrm>
          <a:prstGeom prst="triangle">
            <a:avLst>
              <a:gd name="adj" fmla="val 50000"/>
            </a:avLst>
          </a:prstGeom>
          <a:solidFill>
            <a:srgbClr val="9900CC"/>
          </a:solidFill>
          <a:ln w="9525">
            <a:solidFill>
              <a:schemeClr val="tx1"/>
            </a:solidFill>
            <a:miter lim="800000"/>
            <a:headEnd/>
            <a:tailEnd/>
          </a:ln>
        </p:spPr>
        <p:txBody>
          <a:bodyPr wrap="none" anchor="ctr">
            <a:prstTxWarp prst="textNoShape">
              <a:avLst/>
            </a:prstTxWarp>
          </a:bodyPr>
          <a:lstStyle/>
          <a:p>
            <a:endParaRPr lang="en-US"/>
          </a:p>
        </p:txBody>
      </p:sp>
      <p:sp>
        <p:nvSpPr>
          <p:cNvPr id="152586" name="AutoShape 1034"/>
          <p:cNvSpPr>
            <a:spLocks noChangeArrowheads="1"/>
          </p:cNvSpPr>
          <p:nvPr/>
        </p:nvSpPr>
        <p:spPr bwMode="auto">
          <a:xfrm rot="10800000">
            <a:off x="838200" y="2514600"/>
            <a:ext cx="3962400" cy="33528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6196 w 21600"/>
              <a:gd name="T13" fmla="*/ 6196 h 21600"/>
              <a:gd name="T14" fmla="*/ 15404 w 21600"/>
              <a:gd name="T15" fmla="*/ 15404 h 21600"/>
            </a:gdLst>
            <a:ahLst/>
            <a:cxnLst>
              <a:cxn ang="T8">
                <a:pos x="T0" y="T1"/>
              </a:cxn>
              <a:cxn ang="T9">
                <a:pos x="T2" y="T3"/>
              </a:cxn>
              <a:cxn ang="T10">
                <a:pos x="T4" y="T5"/>
              </a:cxn>
              <a:cxn ang="T11">
                <a:pos x="T6" y="T7"/>
              </a:cxn>
            </a:cxnLst>
            <a:rect l="T12" t="T13" r="T14" b="T15"/>
            <a:pathLst>
              <a:path w="21600" h="21600">
                <a:moveTo>
                  <a:pt x="0" y="0"/>
                </a:moveTo>
                <a:lnTo>
                  <a:pt x="8792" y="21600"/>
                </a:lnTo>
                <a:lnTo>
                  <a:pt x="12808" y="21600"/>
                </a:lnTo>
                <a:lnTo>
                  <a:pt x="21600" y="0"/>
                </a:lnTo>
                <a:close/>
              </a:path>
            </a:pathLst>
          </a:custGeom>
          <a:solidFill>
            <a:srgbClr val="00FF00">
              <a:alpha val="54901"/>
            </a:srgbClr>
          </a:solidFill>
          <a:ln w="9525">
            <a:solidFill>
              <a:schemeClr val="tx1"/>
            </a:solidFill>
            <a:miter lim="800000"/>
            <a:headEnd/>
            <a:tailEnd/>
          </a:ln>
        </p:spPr>
        <p:txBody>
          <a:bodyPr wrap="none" anchor="ctr">
            <a:prstTxWarp prst="textNoShape">
              <a:avLst/>
            </a:prstTxWarp>
          </a:bodyPr>
          <a:lstStyle/>
          <a:p>
            <a:endParaRPr lang="en-US"/>
          </a:p>
        </p:txBody>
      </p:sp>
      <p:sp>
        <p:nvSpPr>
          <p:cNvPr id="44043" name="Text Box 1035"/>
          <p:cNvSpPr txBox="1">
            <a:spLocks noChangeArrowheads="1"/>
          </p:cNvSpPr>
          <p:nvPr/>
        </p:nvSpPr>
        <p:spPr bwMode="auto">
          <a:xfrm>
            <a:off x="2590800" y="3733800"/>
            <a:ext cx="609600" cy="411163"/>
          </a:xfrm>
          <a:prstGeom prst="rect">
            <a:avLst/>
          </a:prstGeom>
          <a:noFill/>
          <a:ln w="9525">
            <a:noFill/>
            <a:miter lim="800000"/>
            <a:headEnd/>
            <a:tailEnd/>
          </a:ln>
        </p:spPr>
        <p:txBody>
          <a:bodyPr>
            <a:prstTxWarp prst="textNoShape">
              <a:avLst/>
            </a:prstTxWarp>
            <a:spAutoFit/>
          </a:bodyPr>
          <a:lstStyle/>
          <a:p>
            <a:pPr eaLnBrk="1" hangingPunct="1">
              <a:spcBef>
                <a:spcPct val="50000"/>
              </a:spcBef>
            </a:pPr>
            <a:r>
              <a:rPr lang="en-US"/>
              <a:t>L1</a:t>
            </a:r>
          </a:p>
        </p:txBody>
      </p:sp>
      <p:sp>
        <p:nvSpPr>
          <p:cNvPr id="152588" name="AutoShape 1036"/>
          <p:cNvSpPr>
            <a:spLocks noChangeArrowheads="1"/>
          </p:cNvSpPr>
          <p:nvPr/>
        </p:nvSpPr>
        <p:spPr bwMode="auto">
          <a:xfrm rot="10800000">
            <a:off x="4724400" y="2514600"/>
            <a:ext cx="2286000" cy="17526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5445 w 21600"/>
              <a:gd name="T13" fmla="*/ 5445 h 21600"/>
              <a:gd name="T14" fmla="*/ 16155 w 21600"/>
              <a:gd name="T15" fmla="*/ 16155 h 21600"/>
            </a:gdLst>
            <a:ahLst/>
            <a:cxnLst>
              <a:cxn ang="T8">
                <a:pos x="T0" y="T1"/>
              </a:cxn>
              <a:cxn ang="T9">
                <a:pos x="T2" y="T3"/>
              </a:cxn>
              <a:cxn ang="T10">
                <a:pos x="T4" y="T5"/>
              </a:cxn>
              <a:cxn ang="T11">
                <a:pos x="T6" y="T7"/>
              </a:cxn>
            </a:cxnLst>
            <a:rect l="T12" t="T13" r="T14" b="T15"/>
            <a:pathLst>
              <a:path w="21600" h="21600">
                <a:moveTo>
                  <a:pt x="0" y="0"/>
                </a:moveTo>
                <a:lnTo>
                  <a:pt x="7289" y="21600"/>
                </a:lnTo>
                <a:lnTo>
                  <a:pt x="14311" y="21600"/>
                </a:lnTo>
                <a:lnTo>
                  <a:pt x="21600" y="0"/>
                </a:lnTo>
                <a:close/>
              </a:path>
            </a:pathLst>
          </a:custGeom>
          <a:solidFill>
            <a:srgbClr val="00FF00"/>
          </a:solidFill>
          <a:ln w="9525">
            <a:solidFill>
              <a:schemeClr val="tx1"/>
            </a:solidFill>
            <a:miter lim="800000"/>
            <a:headEnd/>
            <a:tailEnd/>
          </a:ln>
        </p:spPr>
        <p:txBody>
          <a:bodyPr wrap="none" anchor="ctr">
            <a:prstTxWarp prst="textNoShape">
              <a:avLst/>
            </a:prstTxWarp>
          </a:bodyPr>
          <a:lstStyle/>
          <a:p>
            <a:endParaRPr lang="en-US"/>
          </a:p>
        </p:txBody>
      </p:sp>
      <p:sp>
        <p:nvSpPr>
          <p:cNvPr id="44045" name="Text Box 1037"/>
          <p:cNvSpPr txBox="1">
            <a:spLocks noChangeArrowheads="1"/>
          </p:cNvSpPr>
          <p:nvPr/>
        </p:nvSpPr>
        <p:spPr bwMode="auto">
          <a:xfrm>
            <a:off x="6477000" y="3200400"/>
            <a:ext cx="533400" cy="411163"/>
          </a:xfrm>
          <a:prstGeom prst="rect">
            <a:avLst/>
          </a:prstGeom>
          <a:noFill/>
          <a:ln w="9525">
            <a:noFill/>
            <a:miter lim="800000"/>
            <a:headEnd/>
            <a:tailEnd/>
          </a:ln>
        </p:spPr>
        <p:txBody>
          <a:bodyPr>
            <a:prstTxWarp prst="textNoShape">
              <a:avLst/>
            </a:prstTxWarp>
            <a:spAutoFit/>
          </a:bodyPr>
          <a:lstStyle/>
          <a:p>
            <a:pPr eaLnBrk="1" hangingPunct="1">
              <a:spcBef>
                <a:spcPct val="50000"/>
              </a:spcBef>
            </a:pPr>
            <a:r>
              <a:rPr lang="en-US"/>
              <a:t>L2</a:t>
            </a:r>
          </a:p>
        </p:txBody>
      </p:sp>
      <p:sp>
        <p:nvSpPr>
          <p:cNvPr id="44046" name="Rectangle 1038"/>
          <p:cNvSpPr>
            <a:spLocks noChangeArrowheads="1"/>
          </p:cNvSpPr>
          <p:nvPr/>
        </p:nvSpPr>
        <p:spPr bwMode="auto">
          <a:xfrm>
            <a:off x="4038600" y="5410200"/>
            <a:ext cx="666750" cy="366713"/>
          </a:xfrm>
          <a:prstGeom prst="rect">
            <a:avLst/>
          </a:prstGeom>
          <a:noFill/>
          <a:ln w="9525">
            <a:noFill/>
            <a:miter lim="800000"/>
            <a:headEnd/>
            <a:tailEnd/>
          </a:ln>
        </p:spPr>
        <p:txBody>
          <a:bodyPr wrap="none">
            <a:prstTxWarp prst="textNoShape">
              <a:avLst/>
            </a:prstTxWarp>
            <a:spAutoFit/>
          </a:bodyPr>
          <a:lstStyle/>
          <a:p>
            <a:pPr eaLnBrk="1" hangingPunct="1">
              <a:spcBef>
                <a:spcPct val="50000"/>
              </a:spcBef>
            </a:pPr>
            <a:r>
              <a:rPr lang="en-US">
                <a:latin typeface="Arial" pitchFamily="-109" charset="0"/>
              </a:rPr>
              <a:t>CUP</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2584"/>
                                        </p:tgtEl>
                                        <p:attrNameLst>
                                          <p:attrName>style.visibility</p:attrName>
                                        </p:attrNameLst>
                                      </p:cBhvr>
                                      <p:to>
                                        <p:strVal val="visible"/>
                                      </p:to>
                                    </p:set>
                                    <p:anim calcmode="lin" valueType="num">
                                      <p:cBhvr additive="base">
                                        <p:cTn id="7" dur="500" fill="hold"/>
                                        <p:tgtEl>
                                          <p:spTgt spid="152584"/>
                                        </p:tgtEl>
                                        <p:attrNameLst>
                                          <p:attrName>ppt_x</p:attrName>
                                        </p:attrNameLst>
                                      </p:cBhvr>
                                      <p:tavLst>
                                        <p:tav tm="0">
                                          <p:val>
                                            <p:strVal val="#ppt_x"/>
                                          </p:val>
                                        </p:tav>
                                        <p:tav tm="100000">
                                          <p:val>
                                            <p:strVal val="#ppt_x"/>
                                          </p:val>
                                        </p:tav>
                                      </p:tavLst>
                                    </p:anim>
                                    <p:anim calcmode="lin" valueType="num">
                                      <p:cBhvr additive="base">
                                        <p:cTn id="8" dur="500" fill="hold"/>
                                        <p:tgtEl>
                                          <p:spTgt spid="15258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2585"/>
                                        </p:tgtEl>
                                        <p:attrNameLst>
                                          <p:attrName>style.visibility</p:attrName>
                                        </p:attrNameLst>
                                      </p:cBhvr>
                                      <p:to>
                                        <p:strVal val="visible"/>
                                      </p:to>
                                    </p:set>
                                    <p:anim calcmode="lin" valueType="num">
                                      <p:cBhvr additive="base">
                                        <p:cTn id="13" dur="500" fill="hold"/>
                                        <p:tgtEl>
                                          <p:spTgt spid="152585"/>
                                        </p:tgtEl>
                                        <p:attrNameLst>
                                          <p:attrName>ppt_x</p:attrName>
                                        </p:attrNameLst>
                                      </p:cBhvr>
                                      <p:tavLst>
                                        <p:tav tm="0">
                                          <p:val>
                                            <p:strVal val="#ppt_x"/>
                                          </p:val>
                                        </p:tav>
                                        <p:tav tm="100000">
                                          <p:val>
                                            <p:strVal val="#ppt_x"/>
                                          </p:val>
                                        </p:tav>
                                      </p:tavLst>
                                    </p:anim>
                                    <p:anim calcmode="lin" valueType="num">
                                      <p:cBhvr additive="base">
                                        <p:cTn id="14" dur="500" fill="hold"/>
                                        <p:tgtEl>
                                          <p:spTgt spid="15258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2586"/>
                                        </p:tgtEl>
                                        <p:attrNameLst>
                                          <p:attrName>style.visibility</p:attrName>
                                        </p:attrNameLst>
                                      </p:cBhvr>
                                      <p:to>
                                        <p:strVal val="visible"/>
                                      </p:to>
                                    </p:set>
                                    <p:anim calcmode="lin" valueType="num">
                                      <p:cBhvr additive="base">
                                        <p:cTn id="19" dur="500" fill="hold"/>
                                        <p:tgtEl>
                                          <p:spTgt spid="152586"/>
                                        </p:tgtEl>
                                        <p:attrNameLst>
                                          <p:attrName>ppt_x</p:attrName>
                                        </p:attrNameLst>
                                      </p:cBhvr>
                                      <p:tavLst>
                                        <p:tav tm="0">
                                          <p:val>
                                            <p:strVal val="#ppt_x"/>
                                          </p:val>
                                        </p:tav>
                                        <p:tav tm="100000">
                                          <p:val>
                                            <p:strVal val="#ppt_x"/>
                                          </p:val>
                                        </p:tav>
                                      </p:tavLst>
                                    </p:anim>
                                    <p:anim calcmode="lin" valueType="num">
                                      <p:cBhvr additive="base">
                                        <p:cTn id="20" dur="500" fill="hold"/>
                                        <p:tgtEl>
                                          <p:spTgt spid="15258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2588"/>
                                        </p:tgtEl>
                                        <p:attrNameLst>
                                          <p:attrName>style.visibility</p:attrName>
                                        </p:attrNameLst>
                                      </p:cBhvr>
                                      <p:to>
                                        <p:strVal val="visible"/>
                                      </p:to>
                                    </p:set>
                                    <p:anim calcmode="lin" valueType="num">
                                      <p:cBhvr additive="base">
                                        <p:cTn id="25" dur="500" fill="hold"/>
                                        <p:tgtEl>
                                          <p:spTgt spid="152588"/>
                                        </p:tgtEl>
                                        <p:attrNameLst>
                                          <p:attrName>ppt_x</p:attrName>
                                        </p:attrNameLst>
                                      </p:cBhvr>
                                      <p:tavLst>
                                        <p:tav tm="0">
                                          <p:val>
                                            <p:strVal val="#ppt_x"/>
                                          </p:val>
                                        </p:tav>
                                        <p:tav tm="100000">
                                          <p:val>
                                            <p:strVal val="#ppt_x"/>
                                          </p:val>
                                        </p:tav>
                                      </p:tavLst>
                                    </p:anim>
                                    <p:anim calcmode="lin" valueType="num">
                                      <p:cBhvr additive="base">
                                        <p:cTn id="26" dur="500" fill="hold"/>
                                        <p:tgtEl>
                                          <p:spTgt spid="15258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4" grpId="0" animBg="1"/>
      <p:bldP spid="152585" grpId="0" animBg="1"/>
      <p:bldP spid="152586" grpId="0" animBg="1"/>
      <p:bldP spid="152588" grpId="0" animBg="1"/>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z="3600" dirty="0" smtClean="0">
                <a:ea typeface="ＭＳ Ｐゴシック" pitchFamily="-109" charset="-128"/>
                <a:cs typeface="ＭＳ Ｐゴシック" pitchFamily="-109" charset="-128"/>
              </a:rPr>
              <a:t>Sketch your own!</a:t>
            </a:r>
            <a:endParaRPr lang="en-US" sz="3600" dirty="0">
              <a:ea typeface="ＭＳ Ｐゴシック" pitchFamily="-109" charset="-128"/>
              <a:cs typeface="ＭＳ Ｐゴシック" pitchFamily="-109" charset="-128"/>
            </a:endParaRPr>
          </a:p>
        </p:txBody>
      </p:sp>
      <p:sp>
        <p:nvSpPr>
          <p:cNvPr id="39939" name="Rectangle 3"/>
          <p:cNvSpPr>
            <a:spLocks noGrp="1" noChangeArrowheads="1"/>
          </p:cNvSpPr>
          <p:nvPr>
            <p:ph type="body" idx="1"/>
          </p:nvPr>
        </p:nvSpPr>
        <p:spPr/>
        <p:txBody>
          <a:bodyPr/>
          <a:lstStyle/>
          <a:p>
            <a:pPr eaLnBrk="1" hangingPunct="1"/>
            <a:endParaRPr lang="en-US">
              <a:ea typeface="ＭＳ Ｐゴシック" pitchFamily="-109" charset="-128"/>
              <a:cs typeface="ＭＳ Ｐゴシック" pitchFamily="-109" charset="-128"/>
            </a:endParaRPr>
          </a:p>
        </p:txBody>
      </p:sp>
      <p:sp>
        <p:nvSpPr>
          <p:cNvPr id="39940" name="AutoShape 4"/>
          <p:cNvSpPr>
            <a:spLocks noChangeArrowheads="1"/>
          </p:cNvSpPr>
          <p:nvPr/>
        </p:nvSpPr>
        <p:spPr bwMode="auto">
          <a:xfrm>
            <a:off x="1066800" y="2362200"/>
            <a:ext cx="3429000" cy="2971800"/>
          </a:xfrm>
          <a:prstGeom prst="triangle">
            <a:avLst>
              <a:gd name="adj" fmla="val 50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39941" name="AutoShape 5"/>
          <p:cNvSpPr>
            <a:spLocks noChangeArrowheads="1"/>
          </p:cNvSpPr>
          <p:nvPr/>
        </p:nvSpPr>
        <p:spPr bwMode="auto">
          <a:xfrm>
            <a:off x="3581400" y="2438400"/>
            <a:ext cx="3581400" cy="2895600"/>
          </a:xfrm>
          <a:prstGeom prst="triangle">
            <a:avLst>
              <a:gd name="adj" fmla="val 50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39942" name="Line 6"/>
          <p:cNvSpPr>
            <a:spLocks noChangeShapeType="1"/>
          </p:cNvSpPr>
          <p:nvPr/>
        </p:nvSpPr>
        <p:spPr bwMode="auto">
          <a:xfrm>
            <a:off x="4038600" y="4572000"/>
            <a:ext cx="457200" cy="762000"/>
          </a:xfrm>
          <a:prstGeom prst="line">
            <a:avLst/>
          </a:prstGeom>
          <a:noFill/>
          <a:ln w="9525">
            <a:solidFill>
              <a:schemeClr val="tx1"/>
            </a:solidFill>
            <a:round/>
            <a:headEnd/>
            <a:tailEnd/>
          </a:ln>
        </p:spPr>
        <p:txBody>
          <a:bodyPr>
            <a:prstTxWarp prst="textNoShape">
              <a:avLst/>
            </a:prstTxWarp>
          </a:bodyPr>
          <a:lstStyle/>
          <a:p>
            <a:endParaRPr lang="en-US"/>
          </a:p>
        </p:txBody>
      </p:sp>
      <p:sp>
        <p:nvSpPr>
          <p:cNvPr id="39943" name="Line 7"/>
          <p:cNvSpPr>
            <a:spLocks noChangeShapeType="1"/>
          </p:cNvSpPr>
          <p:nvPr/>
        </p:nvSpPr>
        <p:spPr bwMode="auto">
          <a:xfrm>
            <a:off x="1143000" y="3429000"/>
            <a:ext cx="5943600" cy="0"/>
          </a:xfrm>
          <a:prstGeom prst="line">
            <a:avLst/>
          </a:prstGeom>
          <a:noFill/>
          <a:ln w="9525">
            <a:solidFill>
              <a:schemeClr val="tx1"/>
            </a:solidFill>
            <a:round/>
            <a:headEnd/>
            <a:tailEnd/>
          </a:ln>
        </p:spPr>
        <p:txBody>
          <a:bodyPr>
            <a:prstTxWarp prst="textNoShape">
              <a:avLst/>
            </a:prstTxWarp>
          </a:bodyPr>
          <a:lstStyle/>
          <a:p>
            <a:endParaRPr lang="en-US"/>
          </a:p>
        </p:txBody>
      </p:sp>
      <p:sp>
        <p:nvSpPr>
          <p:cNvPr id="39944" name="Text Box 8"/>
          <p:cNvSpPr txBox="1">
            <a:spLocks noChangeArrowheads="1"/>
          </p:cNvSpPr>
          <p:nvPr/>
        </p:nvSpPr>
        <p:spPr bwMode="auto">
          <a:xfrm>
            <a:off x="6232525" y="2555875"/>
            <a:ext cx="749300" cy="411163"/>
          </a:xfrm>
          <a:prstGeom prst="rect">
            <a:avLst/>
          </a:prstGeom>
          <a:noFill/>
          <a:ln w="9525">
            <a:noFill/>
            <a:miter lim="800000"/>
            <a:headEnd/>
            <a:tailEnd/>
          </a:ln>
        </p:spPr>
        <p:txBody>
          <a:bodyPr wrap="none">
            <a:prstTxWarp prst="textNoShape">
              <a:avLst/>
            </a:prstTxWarp>
            <a:spAutoFit/>
          </a:bodyPr>
          <a:lstStyle/>
          <a:p>
            <a:r>
              <a:rPr lang="en-US"/>
              <a:t>BICS</a:t>
            </a:r>
          </a:p>
        </p:txBody>
      </p:sp>
      <p:sp>
        <p:nvSpPr>
          <p:cNvPr id="39945" name="Text Box 9"/>
          <p:cNvSpPr txBox="1">
            <a:spLocks noChangeArrowheads="1"/>
          </p:cNvSpPr>
          <p:nvPr/>
        </p:nvSpPr>
        <p:spPr bwMode="auto">
          <a:xfrm>
            <a:off x="6553200" y="3886200"/>
            <a:ext cx="1143000" cy="411163"/>
          </a:xfrm>
          <a:prstGeom prst="rect">
            <a:avLst/>
          </a:prstGeom>
          <a:noFill/>
          <a:ln w="9525">
            <a:noFill/>
            <a:miter lim="800000"/>
            <a:headEnd/>
            <a:tailEnd/>
          </a:ln>
        </p:spPr>
        <p:txBody>
          <a:bodyPr>
            <a:prstTxWarp prst="textNoShape">
              <a:avLst/>
            </a:prstTxWarp>
            <a:spAutoFit/>
          </a:bodyPr>
          <a:lstStyle/>
          <a:p>
            <a:pPr>
              <a:spcBef>
                <a:spcPct val="50000"/>
              </a:spcBef>
            </a:pPr>
            <a:r>
              <a:rPr lang="en-US"/>
              <a:t>CALPS</a:t>
            </a:r>
          </a:p>
        </p:txBody>
      </p:sp>
      <p:sp>
        <p:nvSpPr>
          <p:cNvPr id="39946" name="Text Box 10"/>
          <p:cNvSpPr txBox="1">
            <a:spLocks noChangeArrowheads="1"/>
          </p:cNvSpPr>
          <p:nvPr/>
        </p:nvSpPr>
        <p:spPr bwMode="auto">
          <a:xfrm>
            <a:off x="2438400" y="3810000"/>
            <a:ext cx="457200" cy="411163"/>
          </a:xfrm>
          <a:prstGeom prst="rect">
            <a:avLst/>
          </a:prstGeom>
          <a:noFill/>
          <a:ln w="9525">
            <a:noFill/>
            <a:miter lim="800000"/>
            <a:headEnd/>
            <a:tailEnd/>
          </a:ln>
        </p:spPr>
        <p:txBody>
          <a:bodyPr>
            <a:prstTxWarp prst="textNoShape">
              <a:avLst/>
            </a:prstTxWarp>
            <a:spAutoFit/>
          </a:bodyPr>
          <a:lstStyle/>
          <a:p>
            <a:pPr>
              <a:spcBef>
                <a:spcPct val="50000"/>
              </a:spcBef>
            </a:pPr>
            <a:r>
              <a:rPr lang="en-US"/>
              <a:t>L1</a:t>
            </a:r>
          </a:p>
        </p:txBody>
      </p:sp>
      <p:sp>
        <p:nvSpPr>
          <p:cNvPr id="39947" name="Text Box 11"/>
          <p:cNvSpPr txBox="1">
            <a:spLocks noChangeArrowheads="1"/>
          </p:cNvSpPr>
          <p:nvPr/>
        </p:nvSpPr>
        <p:spPr bwMode="auto">
          <a:xfrm>
            <a:off x="5029200" y="3886200"/>
            <a:ext cx="685800" cy="411163"/>
          </a:xfrm>
          <a:prstGeom prst="rect">
            <a:avLst/>
          </a:prstGeom>
          <a:noFill/>
          <a:ln w="9525">
            <a:noFill/>
            <a:miter lim="800000"/>
            <a:headEnd/>
            <a:tailEnd/>
          </a:ln>
        </p:spPr>
        <p:txBody>
          <a:bodyPr>
            <a:prstTxWarp prst="textNoShape">
              <a:avLst/>
            </a:prstTxWarp>
            <a:spAutoFit/>
          </a:bodyPr>
          <a:lstStyle/>
          <a:p>
            <a:pPr>
              <a:spcBef>
                <a:spcPct val="50000"/>
              </a:spcBef>
            </a:pPr>
            <a:r>
              <a:rPr lang="en-US"/>
              <a:t>L2</a:t>
            </a:r>
          </a:p>
        </p:txBody>
      </p:sp>
      <p:sp>
        <p:nvSpPr>
          <p:cNvPr id="39948" name="Text Box 12"/>
          <p:cNvSpPr txBox="1">
            <a:spLocks noChangeArrowheads="1"/>
          </p:cNvSpPr>
          <p:nvPr/>
        </p:nvSpPr>
        <p:spPr bwMode="auto">
          <a:xfrm>
            <a:off x="3733800" y="4800600"/>
            <a:ext cx="609600" cy="411163"/>
          </a:xfrm>
          <a:prstGeom prst="rect">
            <a:avLst/>
          </a:prstGeom>
          <a:noFill/>
          <a:ln w="9525">
            <a:noFill/>
            <a:miter lim="800000"/>
            <a:headEnd/>
            <a:tailEnd/>
          </a:ln>
        </p:spPr>
        <p:txBody>
          <a:bodyPr>
            <a:prstTxWarp prst="textNoShape">
              <a:avLst/>
            </a:prstTxWarp>
            <a:spAutoFit/>
          </a:bodyPr>
          <a:lstStyle/>
          <a:p>
            <a:pPr>
              <a:spcBef>
                <a:spcPct val="50000"/>
              </a:spcBef>
            </a:pPr>
            <a:r>
              <a:rPr lang="en-US"/>
              <a:t>CUP</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85800" y="152400"/>
            <a:ext cx="6870700" cy="990600"/>
          </a:xfrm>
        </p:spPr>
        <p:txBody>
          <a:bodyPr/>
          <a:lstStyle/>
          <a:p>
            <a:pPr algn="l" eaLnBrk="1" hangingPunct="1"/>
            <a:r>
              <a:rPr lang="en-US" dirty="0" smtClean="0">
                <a:ea typeface="ＭＳ Ｐゴシック" pitchFamily="-109" charset="-128"/>
                <a:cs typeface="ＭＳ Ｐゴシック" pitchFamily="-109" charset="-128"/>
              </a:rPr>
              <a:t>Hands Down! Show Down!</a:t>
            </a:r>
            <a:endParaRPr lang="en-US" dirty="0">
              <a:ea typeface="ＭＳ Ｐゴシック" pitchFamily="-109" charset="-128"/>
              <a:cs typeface="ＭＳ Ｐゴシック" pitchFamily="-109" charset="-128"/>
            </a:endParaRPr>
          </a:p>
        </p:txBody>
      </p:sp>
      <p:sp>
        <p:nvSpPr>
          <p:cNvPr id="45059" name="Rectangle 3"/>
          <p:cNvSpPr>
            <a:spLocks noGrp="1" noChangeArrowheads="1"/>
          </p:cNvSpPr>
          <p:nvPr>
            <p:ph type="body" idx="1"/>
          </p:nvPr>
        </p:nvSpPr>
        <p:spPr>
          <a:xfrm>
            <a:off x="228600" y="2254058"/>
            <a:ext cx="7391400" cy="3810000"/>
          </a:xfrm>
        </p:spPr>
        <p:txBody>
          <a:bodyPr>
            <a:normAutofit lnSpcReduction="10000"/>
          </a:bodyPr>
          <a:lstStyle/>
          <a:p>
            <a:pPr marL="609600" indent="-609600" eaLnBrk="1" hangingPunct="1">
              <a:lnSpc>
                <a:spcPct val="80000"/>
              </a:lnSpc>
              <a:buFontTx/>
              <a:buAutoNum type="arabicPeriod"/>
            </a:pPr>
            <a:r>
              <a:rPr lang="en-US" sz="2800" dirty="0">
                <a:ea typeface="ＭＳ Ｐゴシック" pitchFamily="-109" charset="-128"/>
                <a:cs typeface="ＭＳ Ｐゴシック" pitchFamily="-109" charset="-128"/>
              </a:rPr>
              <a:t>One person reads a fact or a myth from the</a:t>
            </a:r>
            <a:r>
              <a:rPr lang="en-US" sz="2800" dirty="0" smtClean="0">
                <a:ea typeface="ＭＳ Ｐゴシック" pitchFamily="-109" charset="-128"/>
                <a:cs typeface="ＭＳ Ｐゴシック" pitchFamily="-109" charset="-128"/>
              </a:rPr>
              <a:t> screen.</a:t>
            </a:r>
            <a:endParaRPr lang="en-US" sz="2800" dirty="0">
              <a:ea typeface="ＭＳ Ｐゴシック" pitchFamily="-109" charset="-128"/>
              <a:cs typeface="ＭＳ Ｐゴシック" pitchFamily="-109" charset="-128"/>
            </a:endParaRPr>
          </a:p>
          <a:p>
            <a:pPr marL="609600" indent="-609600" eaLnBrk="1" hangingPunct="1">
              <a:lnSpc>
                <a:spcPct val="80000"/>
              </a:lnSpc>
              <a:buFontTx/>
              <a:buAutoNum type="arabicPeriod"/>
            </a:pPr>
            <a:r>
              <a:rPr lang="en-US" sz="2800" dirty="0">
                <a:ea typeface="ＭＳ Ｐゴシック" pitchFamily="-109" charset="-128"/>
                <a:cs typeface="ＭＳ Ｐゴシック" pitchFamily="-109" charset="-128"/>
              </a:rPr>
              <a:t>Everyone makes a choice by writing fact or myth on their</a:t>
            </a:r>
            <a:r>
              <a:rPr lang="en-US" sz="2800" dirty="0" smtClean="0">
                <a:ea typeface="ＭＳ Ｐゴシック" pitchFamily="-109" charset="-128"/>
                <a:cs typeface="ＭＳ Ｐゴシック" pitchFamily="-109" charset="-128"/>
              </a:rPr>
              <a:t> white board.</a:t>
            </a:r>
            <a:endParaRPr lang="en-US" sz="2800" dirty="0">
              <a:ea typeface="ＭＳ Ｐゴシック" pitchFamily="-109" charset="-128"/>
              <a:cs typeface="ＭＳ Ｐゴシック" pitchFamily="-109" charset="-128"/>
            </a:endParaRPr>
          </a:p>
          <a:p>
            <a:pPr marL="609600" indent="-609600" eaLnBrk="1" hangingPunct="1">
              <a:lnSpc>
                <a:spcPct val="80000"/>
              </a:lnSpc>
              <a:buFontTx/>
              <a:buAutoNum type="arabicPeriod"/>
            </a:pPr>
            <a:r>
              <a:rPr lang="en-US" sz="2800" dirty="0">
                <a:ea typeface="ＭＳ Ｐゴシック" pitchFamily="-109" charset="-128"/>
                <a:cs typeface="ＭＳ Ｐゴシック" pitchFamily="-109" charset="-128"/>
              </a:rPr>
              <a:t>To signal they are ready, everyone puts their white board face down.</a:t>
            </a:r>
          </a:p>
          <a:p>
            <a:pPr marL="609600" indent="-609600" eaLnBrk="1" hangingPunct="1">
              <a:lnSpc>
                <a:spcPct val="80000"/>
              </a:lnSpc>
              <a:buFontTx/>
              <a:buAutoNum type="arabicPeriod"/>
            </a:pPr>
            <a:r>
              <a:rPr lang="en-US" sz="2800" dirty="0">
                <a:ea typeface="ＭＳ Ｐゴシック" pitchFamily="-109" charset="-128"/>
                <a:cs typeface="ＭＳ Ｐゴシック" pitchFamily="-109" charset="-128"/>
              </a:rPr>
              <a:t>The leader says </a:t>
            </a:r>
            <a:r>
              <a:rPr lang="en-US" sz="2800" dirty="0" smtClean="0">
                <a:ea typeface="ＭＳ Ｐゴシック" pitchFamily="-109" charset="-128"/>
                <a:cs typeface="ＭＳ Ｐゴシック" pitchFamily="-109" charset="-128"/>
              </a:rPr>
              <a:t>“Hands Down, Show Down!</a:t>
            </a:r>
            <a:r>
              <a:rPr lang="en-US" sz="2800" dirty="0">
                <a:ea typeface="ＭＳ Ｐゴシック" pitchFamily="-109" charset="-128"/>
                <a:cs typeface="ＭＳ Ｐゴシック" pitchFamily="-109" charset="-128"/>
              </a:rPr>
              <a:t>” and everyone turns over their answers and shares their thoughts. </a:t>
            </a:r>
          </a:p>
          <a:p>
            <a:pPr marL="609600" indent="-609600" eaLnBrk="1" hangingPunct="1">
              <a:lnSpc>
                <a:spcPct val="80000"/>
              </a:lnSpc>
              <a:buFontTx/>
              <a:buAutoNum type="arabicPeriod"/>
            </a:pPr>
            <a:r>
              <a:rPr lang="en-US" sz="2800" dirty="0">
                <a:ea typeface="ＭＳ Ｐゴシック" pitchFamily="-109" charset="-128"/>
                <a:cs typeface="ＭＳ Ｐゴシック" pitchFamily="-109" charset="-128"/>
              </a:rPr>
              <a:t>If agreement can not be reached. RESEARCH the answer. </a:t>
            </a:r>
          </a:p>
        </p:txBody>
      </p:sp>
      <p:pic>
        <p:nvPicPr>
          <p:cNvPr id="45060" name="Picture 4"/>
          <p:cNvPicPr>
            <a:picLocks noChangeAspect="1" noChangeArrowheads="1"/>
          </p:cNvPicPr>
          <p:nvPr/>
        </p:nvPicPr>
        <p:blipFill>
          <a:blip r:embed="rId2"/>
          <a:srcRect/>
          <a:stretch>
            <a:fillRect/>
          </a:stretch>
        </p:blipFill>
        <p:spPr bwMode="auto">
          <a:xfrm>
            <a:off x="7024606" y="533400"/>
            <a:ext cx="1890794" cy="1412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1026"/>
          <p:cNvSpPr>
            <a:spLocks noGrp="1" noChangeArrowheads="1"/>
          </p:cNvSpPr>
          <p:nvPr>
            <p:ph type="title"/>
          </p:nvPr>
        </p:nvSpPr>
        <p:spPr>
          <a:xfrm>
            <a:off x="685800" y="152400"/>
            <a:ext cx="6870700" cy="609600"/>
          </a:xfrm>
        </p:spPr>
        <p:txBody>
          <a:bodyPr>
            <a:normAutofit fontScale="90000"/>
          </a:bodyPr>
          <a:lstStyle/>
          <a:p>
            <a:pPr eaLnBrk="1" hangingPunct="1"/>
            <a:r>
              <a:rPr lang="en-US" dirty="0">
                <a:ea typeface="ＭＳ Ｐゴシック" pitchFamily="-109" charset="-128"/>
                <a:cs typeface="ＭＳ Ｐゴシック" pitchFamily="-109" charset="-128"/>
              </a:rPr>
              <a:t>Myth or Fact?</a:t>
            </a:r>
          </a:p>
        </p:txBody>
      </p:sp>
      <p:sp>
        <p:nvSpPr>
          <p:cNvPr id="46083" name="Rectangle 1027"/>
          <p:cNvSpPr>
            <a:spLocks noGrp="1" noChangeArrowheads="1"/>
          </p:cNvSpPr>
          <p:nvPr>
            <p:ph type="body" idx="1"/>
          </p:nvPr>
        </p:nvSpPr>
        <p:spPr>
          <a:xfrm>
            <a:off x="304800" y="918558"/>
            <a:ext cx="8382000" cy="4761665"/>
          </a:xfrm>
        </p:spPr>
        <p:txBody>
          <a:bodyPr>
            <a:noAutofit/>
          </a:bodyPr>
          <a:lstStyle/>
          <a:p>
            <a:pPr eaLnBrk="1" hangingPunct="1">
              <a:lnSpc>
                <a:spcPct val="90000"/>
              </a:lnSpc>
            </a:pPr>
            <a:r>
              <a:rPr lang="en-US" sz="2000" dirty="0" smtClean="0">
                <a:ea typeface="ＭＳ Ｐゴシック" pitchFamily="-109" charset="-128"/>
                <a:cs typeface="ＭＳ Ｐゴシック" pitchFamily="-109" charset="-128"/>
              </a:rPr>
              <a:t>When students are not using the target language, they are most likely off task.</a:t>
            </a:r>
          </a:p>
          <a:p>
            <a:pPr eaLnBrk="1" hangingPunct="1">
              <a:lnSpc>
                <a:spcPct val="90000"/>
              </a:lnSpc>
            </a:pPr>
            <a:endParaRPr lang="en-US" sz="2000" dirty="0" smtClean="0">
              <a:ea typeface="ＭＳ Ｐゴシック" pitchFamily="-109" charset="-128"/>
              <a:cs typeface="ＭＳ Ｐゴシック" pitchFamily="-109" charset="-128"/>
            </a:endParaRPr>
          </a:p>
          <a:p>
            <a:pPr eaLnBrk="1" hangingPunct="1">
              <a:lnSpc>
                <a:spcPct val="90000"/>
              </a:lnSpc>
            </a:pPr>
            <a:r>
              <a:rPr lang="en-US" sz="2000" dirty="0" err="1" smtClean="0">
                <a:ea typeface="ＭＳ Ｐゴシック" pitchFamily="-109" charset="-128"/>
                <a:cs typeface="ＭＳ Ｐゴシック" pitchFamily="-109" charset="-128"/>
              </a:rPr>
              <a:t>ELLs</a:t>
            </a:r>
            <a:r>
              <a:rPr lang="en-US" sz="2000" dirty="0" smtClean="0">
                <a:ea typeface="ＭＳ Ｐゴシック" pitchFamily="-109" charset="-128"/>
                <a:cs typeface="ＭＳ Ｐゴシック" pitchFamily="-109" charset="-128"/>
              </a:rPr>
              <a:t> are primarily the responsibility of the classroom teacher. The ESL teacher is a resource provider. </a:t>
            </a:r>
          </a:p>
          <a:p>
            <a:pPr eaLnBrk="1" hangingPunct="1">
              <a:lnSpc>
                <a:spcPct val="90000"/>
              </a:lnSpc>
            </a:pPr>
            <a:endParaRPr lang="en-US" sz="2000" dirty="0" smtClean="0">
              <a:ea typeface="ＭＳ Ｐゴシック" pitchFamily="-109" charset="-128"/>
              <a:cs typeface="ＭＳ Ｐゴシック" pitchFamily="-109" charset="-128"/>
            </a:endParaRPr>
          </a:p>
          <a:p>
            <a:pPr eaLnBrk="1" hangingPunct="1">
              <a:lnSpc>
                <a:spcPct val="90000"/>
              </a:lnSpc>
            </a:pPr>
            <a:r>
              <a:rPr lang="en-US" sz="2000" dirty="0" smtClean="0">
                <a:ea typeface="ＭＳ Ｐゴシック" pitchFamily="-109" charset="-128"/>
                <a:cs typeface="ＭＳ Ｐゴシック" pitchFamily="-109" charset="-128"/>
              </a:rPr>
              <a:t>Most </a:t>
            </a:r>
            <a:r>
              <a:rPr lang="en-US" sz="2000" dirty="0" err="1" smtClean="0">
                <a:ea typeface="ＭＳ Ｐゴシック" pitchFamily="-109" charset="-128"/>
                <a:cs typeface="ＭＳ Ｐゴシック" pitchFamily="-109" charset="-128"/>
              </a:rPr>
              <a:t>ELLs</a:t>
            </a:r>
            <a:r>
              <a:rPr lang="en-US" sz="2000" dirty="0" smtClean="0">
                <a:ea typeface="ＭＳ Ｐゴシック" pitchFamily="-109" charset="-128"/>
                <a:cs typeface="ＭＳ Ｐゴシック" pitchFamily="-109" charset="-128"/>
              </a:rPr>
              <a:t> in the US are immigrants from Mexico.</a:t>
            </a:r>
          </a:p>
          <a:p>
            <a:pPr eaLnBrk="1" hangingPunct="1">
              <a:lnSpc>
                <a:spcPct val="90000"/>
              </a:lnSpc>
            </a:pPr>
            <a:endParaRPr lang="en-US" sz="2000" dirty="0" smtClean="0">
              <a:ea typeface="ＭＳ Ｐゴシック" pitchFamily="-109" charset="-128"/>
              <a:cs typeface="ＭＳ Ｐゴシック" pitchFamily="-109" charset="-128"/>
            </a:endParaRPr>
          </a:p>
          <a:p>
            <a:pPr eaLnBrk="1" hangingPunct="1">
              <a:lnSpc>
                <a:spcPct val="90000"/>
              </a:lnSpc>
            </a:pPr>
            <a:r>
              <a:rPr lang="en-US" sz="2000" dirty="0" smtClean="0">
                <a:ea typeface="ＭＳ Ｐゴシック" pitchFamily="-109" charset="-128"/>
                <a:cs typeface="ＭＳ Ｐゴシック" pitchFamily="-109" charset="-128"/>
              </a:rPr>
              <a:t>Younger language learners learn the language faster and easier.</a:t>
            </a:r>
          </a:p>
          <a:p>
            <a:pPr eaLnBrk="1" hangingPunct="1">
              <a:lnSpc>
                <a:spcPct val="90000"/>
              </a:lnSpc>
            </a:pPr>
            <a:endParaRPr lang="en-US" sz="2000" dirty="0" smtClean="0">
              <a:ea typeface="ＭＳ Ｐゴシック" pitchFamily="-109" charset="-128"/>
              <a:cs typeface="ＭＳ Ｐゴシック" pitchFamily="-109" charset="-128"/>
            </a:endParaRPr>
          </a:p>
          <a:p>
            <a:pPr eaLnBrk="1" hangingPunct="1">
              <a:lnSpc>
                <a:spcPct val="90000"/>
              </a:lnSpc>
            </a:pPr>
            <a:r>
              <a:rPr lang="en-US" sz="2000" dirty="0" smtClean="0">
                <a:ea typeface="ＭＳ Ｐゴシック" pitchFamily="-109" charset="-128"/>
                <a:cs typeface="ＭＳ Ｐゴシック" pitchFamily="-109" charset="-128"/>
              </a:rPr>
              <a:t>A parent who reads to their child in their first language is doing a lot to help their child’s English development and vice versa in a bilingual setting.  </a:t>
            </a:r>
          </a:p>
          <a:p>
            <a:pPr eaLnBrk="1" hangingPunct="1">
              <a:lnSpc>
                <a:spcPct val="90000"/>
              </a:lnSpc>
            </a:pPr>
            <a:endParaRPr lang="en-US" sz="2000" dirty="0" smtClean="0">
              <a:ea typeface="ＭＳ Ｐゴシック" pitchFamily="-109" charset="-128"/>
              <a:cs typeface="ＭＳ Ｐゴシック" pitchFamily="-109" charset="-128"/>
            </a:endParaRPr>
          </a:p>
          <a:p>
            <a:pPr eaLnBrk="1" hangingPunct="1">
              <a:lnSpc>
                <a:spcPct val="90000"/>
              </a:lnSpc>
            </a:pPr>
            <a:r>
              <a:rPr lang="en-US" sz="2000" dirty="0" smtClean="0">
                <a:ea typeface="ＭＳ Ｐゴシック" pitchFamily="-109" charset="-128"/>
                <a:cs typeface="ＭＳ Ｐゴシック" pitchFamily="-109" charset="-128"/>
              </a:rPr>
              <a:t>After a student is exited from an ESL program (ELL, PAL, Bilingual or Dual Language), no extra support or interventions are needed for the student in the mainstream classroom. </a:t>
            </a: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Taking Turns with Sentence Frames</a:t>
            </a:r>
            <a:endParaRPr lang="en-US" dirty="0"/>
          </a:p>
        </p:txBody>
      </p:sp>
      <p:sp>
        <p:nvSpPr>
          <p:cNvPr id="3" name="Content Placeholder 2"/>
          <p:cNvSpPr>
            <a:spLocks noGrp="1"/>
          </p:cNvSpPr>
          <p:nvPr>
            <p:ph idx="1"/>
          </p:nvPr>
        </p:nvSpPr>
        <p:spPr/>
        <p:txBody>
          <a:bodyPr/>
          <a:lstStyle/>
          <a:p>
            <a:r>
              <a:rPr lang="en-US" dirty="0" smtClean="0">
                <a:solidFill>
                  <a:srgbClr val="0000FF"/>
                </a:solidFill>
                <a:ea typeface="ＭＳ Ｐゴシック" pitchFamily="-109" charset="-128"/>
                <a:cs typeface="ＭＳ Ｐゴシック" pitchFamily="-109" charset="-128"/>
              </a:rPr>
              <a:t>“One thing I know about language acquisition is….”</a:t>
            </a:r>
          </a:p>
          <a:p>
            <a:r>
              <a:rPr lang="en-US" dirty="0" smtClean="0">
                <a:solidFill>
                  <a:srgbClr val="0000FF"/>
                </a:solidFill>
                <a:ea typeface="ＭＳ Ｐゴシック" pitchFamily="-109" charset="-128"/>
                <a:cs typeface="ＭＳ Ｐゴシック" pitchFamily="-109" charset="-128"/>
              </a:rPr>
              <a:t>“One thing I did not know before was…..”</a:t>
            </a:r>
          </a:p>
          <a:p>
            <a:r>
              <a:rPr lang="en-US" dirty="0" smtClean="0">
                <a:solidFill>
                  <a:srgbClr val="0000FF"/>
                </a:solidFill>
                <a:ea typeface="ＭＳ Ｐゴシック" pitchFamily="-109" charset="-128"/>
                <a:cs typeface="ＭＳ Ｐゴシック" pitchFamily="-109" charset="-128"/>
              </a:rPr>
              <a:t>“This will make me think in my classroom about……….”</a:t>
            </a:r>
          </a:p>
          <a:p>
            <a:r>
              <a:rPr lang="en-US" dirty="0" smtClean="0">
                <a:solidFill>
                  <a:srgbClr val="0000FF"/>
                </a:solidFill>
                <a:ea typeface="ＭＳ Ｐゴシック" pitchFamily="-109" charset="-128"/>
                <a:cs typeface="ＭＳ Ｐゴシック" pitchFamily="-109" charset="-128"/>
              </a:rPr>
              <a:t>“My favorite STELLAR strategy we used to learn about language </a:t>
            </a:r>
            <a:r>
              <a:rPr lang="en-US" dirty="0" err="1" smtClean="0">
                <a:solidFill>
                  <a:srgbClr val="0000FF"/>
                </a:solidFill>
                <a:ea typeface="ＭＳ Ｐゴシック" pitchFamily="-109" charset="-128"/>
                <a:cs typeface="ＭＳ Ｐゴシック" pitchFamily="-109" charset="-128"/>
              </a:rPr>
              <a:t>acquistion</a:t>
            </a:r>
            <a:r>
              <a:rPr lang="en-US" dirty="0" smtClean="0">
                <a:solidFill>
                  <a:srgbClr val="0000FF"/>
                </a:solidFill>
                <a:ea typeface="ＭＳ Ｐゴシック" pitchFamily="-109" charset="-128"/>
                <a:cs typeface="ＭＳ Ｐゴシック" pitchFamily="-109" charset="-128"/>
              </a:rPr>
              <a:t> was….. Because………”</a:t>
            </a:r>
          </a:p>
          <a:p>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1058" name="AutoShape 2"/>
          <p:cNvSpPr>
            <a:spLocks noChangeArrowheads="1"/>
          </p:cNvSpPr>
          <p:nvPr/>
        </p:nvSpPr>
        <p:spPr bwMode="auto">
          <a:xfrm>
            <a:off x="609600" y="914400"/>
            <a:ext cx="685800" cy="723900"/>
          </a:xfrm>
          <a:prstGeom prst="star5">
            <a:avLst/>
          </a:prstGeom>
          <a:solidFill>
            <a:srgbClr val="FFFF00"/>
          </a:solidFill>
          <a:ln w="9525">
            <a:solidFill>
              <a:srgbClr val="000000"/>
            </a:solidFill>
            <a:miter lim="800000"/>
            <a:headEnd/>
            <a:tailEnd/>
          </a:ln>
        </p:spPr>
        <p:txBody>
          <a:bodyPr>
            <a:prstTxWarp prst="textNoShape">
              <a:avLst/>
            </a:prstTxWarp>
          </a:bodyPr>
          <a:lstStyle/>
          <a:p>
            <a:endParaRPr lang="en-US"/>
          </a:p>
        </p:txBody>
      </p:sp>
      <p:sp>
        <p:nvSpPr>
          <p:cNvPr id="301059" name="AutoShape 3"/>
          <p:cNvSpPr>
            <a:spLocks noChangeArrowheads="1"/>
          </p:cNvSpPr>
          <p:nvPr/>
        </p:nvSpPr>
        <p:spPr bwMode="auto">
          <a:xfrm>
            <a:off x="685800" y="5562600"/>
            <a:ext cx="685800" cy="723900"/>
          </a:xfrm>
          <a:prstGeom prst="star5">
            <a:avLst/>
          </a:prstGeom>
          <a:solidFill>
            <a:srgbClr val="FFFF00"/>
          </a:solidFill>
          <a:ln w="9525">
            <a:solidFill>
              <a:srgbClr val="000000"/>
            </a:solidFill>
            <a:miter lim="800000"/>
            <a:headEnd/>
            <a:tailEnd/>
          </a:ln>
        </p:spPr>
        <p:txBody>
          <a:bodyPr>
            <a:prstTxWarp prst="textNoShape">
              <a:avLst/>
            </a:prstTxWarp>
          </a:bodyPr>
          <a:lstStyle/>
          <a:p>
            <a:endParaRPr lang="en-US"/>
          </a:p>
        </p:txBody>
      </p:sp>
      <p:sp>
        <p:nvSpPr>
          <p:cNvPr id="301060" name="AutoShape 4"/>
          <p:cNvSpPr>
            <a:spLocks noChangeArrowheads="1"/>
          </p:cNvSpPr>
          <p:nvPr/>
        </p:nvSpPr>
        <p:spPr bwMode="auto">
          <a:xfrm>
            <a:off x="685800" y="4419600"/>
            <a:ext cx="685800" cy="723900"/>
          </a:xfrm>
          <a:prstGeom prst="star5">
            <a:avLst/>
          </a:prstGeom>
          <a:solidFill>
            <a:srgbClr val="FFFF00"/>
          </a:solidFill>
          <a:ln w="9525">
            <a:solidFill>
              <a:srgbClr val="000000"/>
            </a:solidFill>
            <a:miter lim="800000"/>
            <a:headEnd/>
            <a:tailEnd/>
          </a:ln>
        </p:spPr>
        <p:txBody>
          <a:bodyPr>
            <a:prstTxWarp prst="textNoShape">
              <a:avLst/>
            </a:prstTxWarp>
          </a:bodyPr>
          <a:lstStyle/>
          <a:p>
            <a:endParaRPr lang="en-US"/>
          </a:p>
        </p:txBody>
      </p:sp>
      <p:sp>
        <p:nvSpPr>
          <p:cNvPr id="301061" name="AutoShape 5"/>
          <p:cNvSpPr>
            <a:spLocks noChangeArrowheads="1"/>
          </p:cNvSpPr>
          <p:nvPr/>
        </p:nvSpPr>
        <p:spPr bwMode="auto">
          <a:xfrm>
            <a:off x="685800" y="3276600"/>
            <a:ext cx="685800" cy="723900"/>
          </a:xfrm>
          <a:prstGeom prst="star5">
            <a:avLst/>
          </a:prstGeom>
          <a:solidFill>
            <a:srgbClr val="FFFF00"/>
          </a:solidFill>
          <a:ln w="9525">
            <a:solidFill>
              <a:srgbClr val="000000"/>
            </a:solidFill>
            <a:miter lim="800000"/>
            <a:headEnd/>
            <a:tailEnd/>
          </a:ln>
        </p:spPr>
        <p:txBody>
          <a:bodyPr>
            <a:prstTxWarp prst="textNoShape">
              <a:avLst/>
            </a:prstTxWarp>
          </a:bodyPr>
          <a:lstStyle/>
          <a:p>
            <a:endParaRPr lang="en-US"/>
          </a:p>
        </p:txBody>
      </p:sp>
      <p:sp>
        <p:nvSpPr>
          <p:cNvPr id="301062" name="AutoShape 6"/>
          <p:cNvSpPr>
            <a:spLocks noChangeArrowheads="1"/>
          </p:cNvSpPr>
          <p:nvPr/>
        </p:nvSpPr>
        <p:spPr bwMode="auto">
          <a:xfrm>
            <a:off x="685800" y="2133600"/>
            <a:ext cx="685800" cy="723900"/>
          </a:xfrm>
          <a:prstGeom prst="star5">
            <a:avLst/>
          </a:prstGeom>
          <a:solidFill>
            <a:srgbClr val="FFFF00"/>
          </a:solidFill>
          <a:ln w="9525">
            <a:solidFill>
              <a:srgbClr val="000000"/>
            </a:solidFill>
            <a:miter lim="800000"/>
            <a:headEnd/>
            <a:tailEnd/>
          </a:ln>
        </p:spPr>
        <p:txBody>
          <a:bodyPr>
            <a:prstTxWarp prst="textNoShape">
              <a:avLst/>
            </a:prstTxWarp>
          </a:bodyPr>
          <a:lstStyle/>
          <a:p>
            <a:endParaRPr lang="en-US"/>
          </a:p>
        </p:txBody>
      </p:sp>
      <p:sp>
        <p:nvSpPr>
          <p:cNvPr id="301063" name="Text Box 7"/>
          <p:cNvSpPr txBox="1">
            <a:spLocks noChangeArrowheads="1"/>
          </p:cNvSpPr>
          <p:nvPr/>
        </p:nvSpPr>
        <p:spPr bwMode="auto">
          <a:xfrm>
            <a:off x="1676400" y="1325562"/>
            <a:ext cx="6858000" cy="6188075"/>
          </a:xfrm>
          <a:prstGeom prst="rect">
            <a:avLst/>
          </a:prstGeom>
          <a:noFill/>
          <a:ln w="9525">
            <a:noFill/>
            <a:miter lim="800000"/>
            <a:headEnd/>
            <a:tailEnd/>
          </a:ln>
        </p:spPr>
        <p:txBody>
          <a:bodyPr>
            <a:prstTxWarp prst="textNoShape">
              <a:avLst/>
            </a:prstTxWarp>
            <a:spAutoFit/>
          </a:bodyPr>
          <a:lstStyle/>
          <a:p>
            <a:pPr>
              <a:spcBef>
                <a:spcPct val="50000"/>
              </a:spcBef>
            </a:pPr>
            <a:r>
              <a:rPr lang="en-US" sz="3200" b="1" dirty="0">
                <a:solidFill>
                  <a:schemeClr val="accent2"/>
                </a:solidFill>
              </a:rPr>
              <a:t>Share</a:t>
            </a:r>
            <a:r>
              <a:rPr lang="en-US" sz="3200" dirty="0"/>
              <a:t> the objectives of every lesson.</a:t>
            </a:r>
          </a:p>
          <a:p>
            <a:pPr>
              <a:spcBef>
                <a:spcPct val="50000"/>
              </a:spcBef>
            </a:pPr>
            <a:r>
              <a:rPr lang="en-US" sz="3200" b="1" dirty="0">
                <a:solidFill>
                  <a:schemeClr val="accent2"/>
                </a:solidFill>
              </a:rPr>
              <a:t>Focus</a:t>
            </a:r>
            <a:r>
              <a:rPr lang="en-US" sz="3200" dirty="0"/>
              <a:t> on vocabulary before, during and after each lesson.</a:t>
            </a:r>
          </a:p>
          <a:p>
            <a:pPr>
              <a:spcBef>
                <a:spcPct val="50000"/>
              </a:spcBef>
            </a:pPr>
            <a:r>
              <a:rPr lang="en-US" sz="3200" b="1" dirty="0">
                <a:solidFill>
                  <a:schemeClr val="accent2"/>
                </a:solidFill>
              </a:rPr>
              <a:t>Facilitate</a:t>
            </a:r>
            <a:r>
              <a:rPr lang="en-US" sz="3200" dirty="0"/>
              <a:t> student use of academic language.</a:t>
            </a:r>
          </a:p>
          <a:p>
            <a:pPr>
              <a:spcBef>
                <a:spcPct val="50000"/>
              </a:spcBef>
            </a:pPr>
            <a:r>
              <a:rPr lang="en-US" sz="3200" b="1" dirty="0">
                <a:solidFill>
                  <a:schemeClr val="accent2"/>
                </a:solidFill>
              </a:rPr>
              <a:t>Support</a:t>
            </a:r>
            <a:r>
              <a:rPr lang="en-US" sz="3200" dirty="0"/>
              <a:t> students in reading challenging texts.</a:t>
            </a:r>
          </a:p>
          <a:p>
            <a:pPr>
              <a:spcBef>
                <a:spcPct val="50000"/>
              </a:spcBef>
            </a:pPr>
            <a:r>
              <a:rPr lang="en-US" sz="3200" b="1" dirty="0">
                <a:solidFill>
                  <a:schemeClr val="accent2"/>
                </a:solidFill>
              </a:rPr>
              <a:t>Guide</a:t>
            </a:r>
            <a:r>
              <a:rPr lang="en-US" sz="3200" dirty="0"/>
              <a:t> students in academic writing. </a:t>
            </a:r>
          </a:p>
          <a:p>
            <a:pPr>
              <a:spcBef>
                <a:spcPct val="50000"/>
              </a:spcBef>
            </a:pPr>
            <a:endParaRPr lang="en-US" sz="3200" dirty="0"/>
          </a:p>
        </p:txBody>
      </p:sp>
      <p:sp>
        <p:nvSpPr>
          <p:cNvPr id="22536" name="Rectangle 8"/>
          <p:cNvSpPr>
            <a:spLocks noChangeArrowheads="1"/>
          </p:cNvSpPr>
          <p:nvPr/>
        </p:nvSpPr>
        <p:spPr bwMode="auto">
          <a:xfrm>
            <a:off x="2819400" y="115888"/>
            <a:ext cx="4154488" cy="519112"/>
          </a:xfrm>
          <a:prstGeom prst="rect">
            <a:avLst/>
          </a:prstGeom>
          <a:noFill/>
          <a:ln w="9525">
            <a:noFill/>
            <a:miter lim="800000"/>
            <a:headEnd/>
            <a:tailEnd/>
          </a:ln>
        </p:spPr>
        <p:txBody>
          <a:bodyPr>
            <a:prstTxWarp prst="textNoShape">
              <a:avLst/>
            </a:prstTxWarp>
            <a:spAutoFit/>
          </a:bodyPr>
          <a:lstStyle/>
          <a:p>
            <a:r>
              <a:rPr lang="en-US" sz="2800" b="1">
                <a:solidFill>
                  <a:schemeClr val="accent2"/>
                </a:solidFill>
              </a:rPr>
              <a:t>5 STELLAR HABITS</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1063">
                                            <p:txEl>
                                              <p:pRg st="0" end="0"/>
                                            </p:txEl>
                                          </p:spTgt>
                                        </p:tgtEl>
                                        <p:attrNameLst>
                                          <p:attrName>style.visibility</p:attrName>
                                        </p:attrNameLst>
                                      </p:cBhvr>
                                      <p:to>
                                        <p:strVal val="visible"/>
                                      </p:to>
                                    </p:set>
                                    <p:anim calcmode="lin" valueType="num">
                                      <p:cBhvr additive="base">
                                        <p:cTn id="7" dur="500" fill="hold"/>
                                        <p:tgtEl>
                                          <p:spTgt spid="30106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0106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1063">
                                            <p:txEl>
                                              <p:pRg st="1" end="1"/>
                                            </p:txEl>
                                          </p:spTgt>
                                        </p:tgtEl>
                                        <p:attrNameLst>
                                          <p:attrName>style.visibility</p:attrName>
                                        </p:attrNameLst>
                                      </p:cBhvr>
                                      <p:to>
                                        <p:strVal val="visible"/>
                                      </p:to>
                                    </p:set>
                                    <p:anim calcmode="lin" valueType="num">
                                      <p:cBhvr additive="base">
                                        <p:cTn id="13" dur="500" fill="hold"/>
                                        <p:tgtEl>
                                          <p:spTgt spid="30106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01063">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1063">
                                            <p:txEl>
                                              <p:pRg st="2" end="2"/>
                                            </p:txEl>
                                          </p:spTgt>
                                        </p:tgtEl>
                                        <p:attrNameLst>
                                          <p:attrName>style.visibility</p:attrName>
                                        </p:attrNameLst>
                                      </p:cBhvr>
                                      <p:to>
                                        <p:strVal val="visible"/>
                                      </p:to>
                                    </p:set>
                                    <p:anim calcmode="lin" valueType="num">
                                      <p:cBhvr additive="base">
                                        <p:cTn id="19" dur="500" fill="hold"/>
                                        <p:tgtEl>
                                          <p:spTgt spid="30106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01063">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Whoosh"/>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01063">
                                            <p:txEl>
                                              <p:pRg st="3" end="3"/>
                                            </p:txEl>
                                          </p:spTgt>
                                        </p:tgtEl>
                                        <p:attrNameLst>
                                          <p:attrName>style.visibility</p:attrName>
                                        </p:attrNameLst>
                                      </p:cBhvr>
                                      <p:to>
                                        <p:strVal val="visible"/>
                                      </p:to>
                                    </p:set>
                                    <p:anim calcmode="lin" valueType="num">
                                      <p:cBhvr additive="base">
                                        <p:cTn id="25" dur="500" fill="hold"/>
                                        <p:tgtEl>
                                          <p:spTgt spid="30106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01063">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Whoosh"/>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01063">
                                            <p:txEl>
                                              <p:pRg st="4" end="4"/>
                                            </p:txEl>
                                          </p:spTgt>
                                        </p:tgtEl>
                                        <p:attrNameLst>
                                          <p:attrName>style.visibility</p:attrName>
                                        </p:attrNameLst>
                                      </p:cBhvr>
                                      <p:to>
                                        <p:strVal val="visible"/>
                                      </p:to>
                                    </p:set>
                                    <p:anim calcmode="lin" valueType="num">
                                      <p:cBhvr additive="base">
                                        <p:cTn id="31" dur="500" fill="hold"/>
                                        <p:tgtEl>
                                          <p:spTgt spid="30106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01063">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63" grpId="0" build="p" autoUpdateAnimBg="0"/>
    </p:bld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TextBox 1"/>
          <p:cNvSpPr txBox="1">
            <a:spLocks noChangeArrowheads="1"/>
          </p:cNvSpPr>
          <p:nvPr/>
        </p:nvSpPr>
        <p:spPr bwMode="auto">
          <a:xfrm>
            <a:off x="4978101" y="2209800"/>
            <a:ext cx="3914320" cy="2308324"/>
          </a:xfrm>
          <a:prstGeom prst="rect">
            <a:avLst/>
          </a:prstGeom>
          <a:noFill/>
          <a:ln w="9525">
            <a:noFill/>
            <a:miter lim="800000"/>
            <a:headEnd/>
            <a:tailEnd/>
          </a:ln>
        </p:spPr>
        <p:txBody>
          <a:bodyPr wrap="square">
            <a:prstTxWarp prst="textNoShape">
              <a:avLst/>
            </a:prstTxWarp>
            <a:spAutoFit/>
          </a:bodyPr>
          <a:lstStyle/>
          <a:p>
            <a:r>
              <a:rPr lang="en-US" sz="3600" dirty="0"/>
              <a:t>Habit 1- Share the content and language objective for every lesson</a:t>
            </a:r>
          </a:p>
        </p:txBody>
      </p:sp>
      <p:pic>
        <p:nvPicPr>
          <p:cNvPr id="3" name="Picture 2"/>
          <p:cNvPicPr>
            <a:picLocks noChangeAspect="1"/>
          </p:cNvPicPr>
          <p:nvPr/>
        </p:nvPicPr>
        <p:blipFill>
          <a:blip r:embed="rId3"/>
          <a:stretch>
            <a:fillRect/>
          </a:stretch>
        </p:blipFill>
        <p:spPr>
          <a:xfrm>
            <a:off x="267742" y="1805616"/>
            <a:ext cx="4710359" cy="353276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Grp="1" noChangeArrowheads="1"/>
          </p:cNvSpPr>
          <p:nvPr>
            <p:ph type="body" idx="1"/>
          </p:nvPr>
        </p:nvSpPr>
        <p:spPr>
          <a:xfrm>
            <a:off x="549155" y="743725"/>
            <a:ext cx="8137645" cy="6858000"/>
          </a:xfrm>
        </p:spPr>
        <p:txBody>
          <a:bodyPr/>
          <a:lstStyle/>
          <a:p>
            <a:pPr eaLnBrk="1" hangingPunct="1">
              <a:lnSpc>
                <a:spcPct val="90000"/>
              </a:lnSpc>
              <a:buFontTx/>
              <a:buNone/>
            </a:pPr>
            <a:r>
              <a:rPr lang="en-US" sz="3600" dirty="0">
                <a:solidFill>
                  <a:schemeClr val="accent2"/>
                </a:solidFill>
                <a:ea typeface="ＭＳ Ｐゴシック" pitchFamily="-109" charset="-128"/>
                <a:cs typeface="ＭＳ Ｐゴシック" pitchFamily="-109" charset="-128"/>
              </a:rPr>
              <a:t>CONTENT Objective:</a:t>
            </a:r>
            <a:r>
              <a:rPr lang="en-US" sz="3600" dirty="0">
                <a:ea typeface="ＭＳ Ｐゴシック" pitchFamily="-109" charset="-128"/>
                <a:cs typeface="ＭＳ Ｐゴシック" pitchFamily="-109" charset="-128"/>
              </a:rPr>
              <a:t> I can</a:t>
            </a:r>
            <a:r>
              <a:rPr lang="en-US" sz="3600" dirty="0" smtClean="0">
                <a:ea typeface="ＭＳ Ｐゴシック" pitchFamily="-109" charset="-128"/>
                <a:cs typeface="ＭＳ Ｐゴシック" pitchFamily="-109" charset="-128"/>
              </a:rPr>
              <a:t> recognize </a:t>
            </a:r>
            <a:r>
              <a:rPr lang="en-US" sz="3600" dirty="0">
                <a:ea typeface="ＭＳ Ｐゴシック" pitchFamily="-109" charset="-128"/>
                <a:cs typeface="ＭＳ Ｐゴシック" pitchFamily="-109" charset="-128"/>
              </a:rPr>
              <a:t>some basic needs of</a:t>
            </a:r>
            <a:r>
              <a:rPr lang="en-US" sz="3600" dirty="0" smtClean="0">
                <a:ea typeface="ＭＳ Ｐゴシック" pitchFamily="-109" charset="-128"/>
                <a:cs typeface="ＭＳ Ｐゴシック" pitchFamily="-109" charset="-128"/>
              </a:rPr>
              <a:t> English </a:t>
            </a:r>
            <a:r>
              <a:rPr lang="en-US" sz="3600" dirty="0">
                <a:ea typeface="ＭＳ Ｐゴシック" pitchFamily="-109" charset="-128"/>
                <a:cs typeface="ＭＳ Ｐゴシック" pitchFamily="-109" charset="-128"/>
              </a:rPr>
              <a:t>Language Learners for learning academic language by participating in some STELLAR </a:t>
            </a:r>
            <a:r>
              <a:rPr lang="en-US" sz="3600" dirty="0" smtClean="0">
                <a:ea typeface="ＭＳ Ｐゴシック" pitchFamily="-109" charset="-128"/>
                <a:cs typeface="ＭＳ Ｐゴシック" pitchFamily="-109" charset="-128"/>
              </a:rPr>
              <a:t>strategies.</a:t>
            </a:r>
          </a:p>
          <a:p>
            <a:pPr eaLnBrk="1" hangingPunct="1">
              <a:lnSpc>
                <a:spcPct val="90000"/>
              </a:lnSpc>
              <a:buFontTx/>
              <a:buNone/>
            </a:pPr>
            <a:endParaRPr lang="en-US" sz="3600" dirty="0" smtClean="0">
              <a:ea typeface="ＭＳ Ｐゴシック" pitchFamily="-109" charset="-128"/>
              <a:cs typeface="ＭＳ Ｐゴシック" pitchFamily="-109" charset="-128"/>
            </a:endParaRPr>
          </a:p>
          <a:p>
            <a:pPr eaLnBrk="1" hangingPunct="1">
              <a:lnSpc>
                <a:spcPct val="90000"/>
              </a:lnSpc>
              <a:buFontTx/>
              <a:buNone/>
            </a:pPr>
            <a:r>
              <a:rPr lang="en-US" sz="3600" dirty="0">
                <a:solidFill>
                  <a:schemeClr val="accent2"/>
                </a:solidFill>
                <a:ea typeface="ＭＳ Ｐゴシック" pitchFamily="-109" charset="-128"/>
                <a:cs typeface="ＭＳ Ｐゴシック" pitchFamily="-109" charset="-128"/>
              </a:rPr>
              <a:t>LANGUAGE Objective:</a:t>
            </a:r>
            <a:r>
              <a:rPr lang="en-US" sz="3600" dirty="0">
                <a:ea typeface="ＭＳ Ｐゴシック" pitchFamily="-109" charset="-128"/>
                <a:cs typeface="ＭＳ Ｐゴシック" pitchFamily="-109" charset="-128"/>
              </a:rPr>
              <a:t> I can</a:t>
            </a:r>
            <a:r>
              <a:rPr lang="en-US" sz="3600" dirty="0" smtClean="0">
                <a:ea typeface="ＭＳ Ｐゴシック" pitchFamily="-109" charset="-128"/>
                <a:cs typeface="ＭＳ Ｐゴシック" pitchFamily="-109" charset="-128"/>
              </a:rPr>
              <a:t> apply </a:t>
            </a:r>
            <a:r>
              <a:rPr lang="en-US" sz="3600" dirty="0">
                <a:ea typeface="ＭＳ Ｐゴシック" pitchFamily="-109" charset="-128"/>
                <a:cs typeface="ＭＳ Ｐゴシック" pitchFamily="-109" charset="-128"/>
              </a:rPr>
              <a:t>some ideas for using STELLAR strategies in my classroom by writing specific uses for those strategies in my STELLAR</a:t>
            </a:r>
            <a:r>
              <a:rPr lang="en-US" sz="3600" dirty="0" smtClean="0">
                <a:ea typeface="ＭＳ Ｐゴシック" pitchFamily="-109" charset="-128"/>
                <a:cs typeface="ＭＳ Ｐゴシック" pitchFamily="-109" charset="-128"/>
              </a:rPr>
              <a:t> notes.</a:t>
            </a:r>
            <a:endParaRPr lang="en-US" sz="3600" dirty="0">
              <a:ea typeface="ＭＳ Ｐゴシック" pitchFamily="-109" charset="-128"/>
              <a:cs typeface="ＭＳ Ｐゴシック" pitchFamily="-109" charset="-128"/>
            </a:endParaRPr>
          </a:p>
          <a:p>
            <a:pPr eaLnBrk="1" hangingPunct="1">
              <a:lnSpc>
                <a:spcPct val="90000"/>
              </a:lnSpc>
            </a:pPr>
            <a:endParaRPr lang="en-US" sz="3600" dirty="0">
              <a:ea typeface="ＭＳ Ｐゴシック" pitchFamily="-109" charset="-128"/>
              <a:cs typeface="ＭＳ Ｐゴシック" pitchFamily="-109" charset="-128"/>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Footer Placeholder 4"/>
          <p:cNvSpPr>
            <a:spLocks noGrp="1"/>
          </p:cNvSpPr>
          <p:nvPr>
            <p:ph type="ftr" sz="quarter" idx="11"/>
          </p:nvPr>
        </p:nvSpPr>
        <p:spPr>
          <a:noFill/>
        </p:spPr>
        <p:txBody>
          <a:bodyPr/>
          <a:lstStyle/>
          <a:p>
            <a:r>
              <a:rPr lang="en-US" smtClean="0"/>
              <a:t>Liz Warner, Warner Education, LLC</a:t>
            </a:r>
          </a:p>
        </p:txBody>
      </p:sp>
      <p:sp>
        <p:nvSpPr>
          <p:cNvPr id="26627" name="Rectangle 3"/>
          <p:cNvSpPr>
            <a:spLocks noGrp="1" noChangeArrowheads="1"/>
          </p:cNvSpPr>
          <p:nvPr>
            <p:ph type="body" idx="1"/>
          </p:nvPr>
        </p:nvSpPr>
        <p:spPr>
          <a:xfrm>
            <a:off x="685799" y="457200"/>
            <a:ext cx="8170457" cy="4525963"/>
          </a:xfrm>
        </p:spPr>
        <p:txBody>
          <a:bodyPr/>
          <a:lstStyle/>
          <a:p>
            <a:pPr eaLnBrk="1" hangingPunct="1">
              <a:buFontTx/>
              <a:buNone/>
            </a:pPr>
            <a:r>
              <a:rPr lang="en-US" b="1" dirty="0" smtClean="0">
                <a:ea typeface="ＭＳ Ｐゴシック" pitchFamily="-109" charset="-128"/>
                <a:cs typeface="ＭＳ Ｐゴシック" pitchFamily="-109" charset="-128"/>
              </a:rPr>
              <a:t>CONTENT OBJECTIVE</a:t>
            </a:r>
          </a:p>
          <a:p>
            <a:pPr eaLnBrk="1" hangingPunct="1">
              <a:buFontTx/>
              <a:buNone/>
            </a:pPr>
            <a:r>
              <a:rPr lang="en-US" dirty="0" smtClean="0">
                <a:ea typeface="ＭＳ Ｐゴシック" pitchFamily="-109" charset="-128"/>
                <a:cs typeface="ＭＳ Ｐゴシック" pitchFamily="-109" charset="-128"/>
              </a:rPr>
              <a:t>(What am I going to get IN you?)</a:t>
            </a:r>
          </a:p>
          <a:p>
            <a:pPr eaLnBrk="1" hangingPunct="1">
              <a:buFontTx/>
              <a:buNone/>
            </a:pPr>
            <a:r>
              <a:rPr lang="en-US" dirty="0" smtClean="0">
                <a:ea typeface="ＭＳ Ｐゴシック" pitchFamily="-109" charset="-128"/>
                <a:cs typeface="ＭＳ Ｐゴシック" pitchFamily="-109" charset="-128"/>
              </a:rPr>
              <a:t>	INPUT! Related to content standard!</a:t>
            </a:r>
          </a:p>
          <a:p>
            <a:pPr eaLnBrk="1" hangingPunct="1">
              <a:buFontTx/>
              <a:buNone/>
            </a:pPr>
            <a:r>
              <a:rPr lang="en-US" b="1" dirty="0" smtClean="0">
                <a:ea typeface="ＭＳ Ｐゴシック" pitchFamily="-109" charset="-128"/>
                <a:cs typeface="ＭＳ Ｐゴシック" pitchFamily="-109" charset="-128"/>
              </a:rPr>
              <a:t>LANGUAGE OBJECTIVE</a:t>
            </a:r>
          </a:p>
          <a:p>
            <a:pPr eaLnBrk="1" hangingPunct="1">
              <a:buFontTx/>
              <a:buNone/>
            </a:pPr>
            <a:r>
              <a:rPr lang="en-US" dirty="0" smtClean="0">
                <a:ea typeface="ＭＳ Ｐゴシック" pitchFamily="-109" charset="-128"/>
                <a:cs typeface="ＭＳ Ｐゴシック" pitchFamily="-109" charset="-128"/>
              </a:rPr>
              <a:t>(How will I get it back OUT of you?)</a:t>
            </a:r>
          </a:p>
          <a:p>
            <a:pPr eaLnBrk="1" hangingPunct="1">
              <a:buFontTx/>
              <a:buNone/>
            </a:pPr>
            <a:r>
              <a:rPr lang="en-US" dirty="0" smtClean="0">
                <a:ea typeface="ＭＳ Ｐゴシック" pitchFamily="-109" charset="-128"/>
                <a:cs typeface="ＭＳ Ｐゴシック" pitchFamily="-109" charset="-128"/>
              </a:rPr>
              <a:t>	GUIDED PRACTICE! Related to WIDA standard. </a:t>
            </a:r>
          </a:p>
        </p:txBody>
      </p:sp>
      <p:pic>
        <p:nvPicPr>
          <p:cNvPr id="26628" name="Picture 4" descr="MCj04058960000[1]"/>
          <p:cNvPicPr>
            <a:picLocks noChangeAspect="1" noChangeArrowheads="1"/>
          </p:cNvPicPr>
          <p:nvPr/>
        </p:nvPicPr>
        <mc:AlternateContent>
          <mc:Choice xmlns:ma="http://schemas.microsoft.com/office/mac/drawingml/2008/main" Requires="ma">
            <p:blipFill>
              <a:blip r:embed="rId3"/>
              <a:srcRect/>
              <a:stretch>
                <a:fillRect/>
              </a:stretch>
            </p:blipFill>
          </mc:Choice>
          <mc:Fallback>
            <p:blipFill>
              <a:blip r:embed="rId4"/>
              <a:srcRect/>
              <a:stretch>
                <a:fillRect/>
              </a:stretch>
            </p:blipFill>
          </mc:Fallback>
        </mc:AlternateContent>
        <p:spPr bwMode="auto">
          <a:xfrm>
            <a:off x="3429000" y="4419600"/>
            <a:ext cx="1600200" cy="1595438"/>
          </a:xfrm>
          <a:prstGeom prst="rect">
            <a:avLst/>
          </a:prstGeom>
          <a:noFill/>
          <a:ln w="9525">
            <a:noFill/>
            <a:miter lim="800000"/>
            <a:headEnd/>
            <a:tailEnd/>
          </a:ln>
        </p:spPr>
      </p:pic>
      <p:pic>
        <p:nvPicPr>
          <p:cNvPr id="26629" name="Picture 5" descr="MCj04058960000[1]"/>
          <p:cNvPicPr>
            <a:picLocks noChangeAspect="1" noChangeArrowheads="1"/>
          </p:cNvPicPr>
          <p:nvPr/>
        </p:nvPicPr>
        <mc:AlternateContent>
          <mc:Choice xmlns:ma="http://schemas.microsoft.com/office/mac/drawingml/2008/main" Requires="ma">
            <p:blipFill>
              <a:blip r:embed="rId3"/>
              <a:srcRect/>
              <a:stretch>
                <a:fillRect/>
              </a:stretch>
            </p:blipFill>
          </mc:Choice>
          <mc:Fallback>
            <p:blipFill>
              <a:blip r:embed="rId4"/>
              <a:srcRect/>
              <a:stretch>
                <a:fillRect/>
              </a:stretch>
            </p:blipFill>
          </mc:Fallback>
        </mc:AlternateContent>
        <p:spPr bwMode="auto">
          <a:xfrm>
            <a:off x="685800" y="4495800"/>
            <a:ext cx="1600200" cy="1595438"/>
          </a:xfrm>
          <a:prstGeom prst="rect">
            <a:avLst/>
          </a:prstGeom>
          <a:noFill/>
          <a:ln w="9525">
            <a:noFill/>
            <a:miter lim="800000"/>
            <a:headEnd/>
            <a:tailEnd/>
          </a:ln>
        </p:spPr>
      </p:pic>
      <p:pic>
        <p:nvPicPr>
          <p:cNvPr id="26630" name="Picture 6" descr="MCj04058960000[1]"/>
          <p:cNvPicPr>
            <a:picLocks noChangeAspect="1" noChangeArrowheads="1"/>
          </p:cNvPicPr>
          <p:nvPr/>
        </p:nvPicPr>
        <mc:AlternateContent>
          <mc:Choice xmlns:ma="http://schemas.microsoft.com/office/mac/drawingml/2008/main" Requires="ma">
            <p:blipFill>
              <a:blip r:embed="rId3"/>
              <a:srcRect/>
              <a:stretch>
                <a:fillRect/>
              </a:stretch>
            </p:blipFill>
          </mc:Choice>
          <mc:Fallback>
            <p:blipFill>
              <a:blip r:embed="rId4"/>
              <a:srcRect/>
              <a:stretch>
                <a:fillRect/>
              </a:stretch>
            </p:blipFill>
          </mc:Fallback>
        </mc:AlternateContent>
        <p:spPr bwMode="auto">
          <a:xfrm>
            <a:off x="6019800" y="4419600"/>
            <a:ext cx="1600200" cy="1595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Lisa Carter’s Behavioral Objectives</a:t>
            </a:r>
            <a:endParaRPr lang="en-US" dirty="0"/>
          </a:p>
        </p:txBody>
      </p:sp>
      <p:graphicFrame>
        <p:nvGraphicFramePr>
          <p:cNvPr id="4" name="Content Placeholder 3"/>
          <p:cNvGraphicFramePr>
            <a:graphicFrameLocks noGrp="1"/>
          </p:cNvGraphicFramePr>
          <p:nvPr>
            <p:ph idx="1"/>
          </p:nvPr>
        </p:nvGraphicFramePr>
        <p:xfrm>
          <a:off x="2093653" y="1910800"/>
          <a:ext cx="5033920" cy="4486902"/>
        </p:xfrm>
        <a:graphic>
          <a:graphicData uri="http://schemas.openxmlformats.org/drawingml/2006/table">
            <a:tbl>
              <a:tblPr firstRow="1" bandRow="1">
                <a:tableStyleId>{5C22544A-7EE6-4342-B048-85BDC9FD1C3A}</a:tableStyleId>
              </a:tblPr>
              <a:tblGrid>
                <a:gridCol w="2516960"/>
                <a:gridCol w="2516960"/>
              </a:tblGrid>
              <a:tr h="2243451">
                <a:tc>
                  <a:txBody>
                    <a:bodyPr/>
                    <a:lstStyle/>
                    <a:p>
                      <a:r>
                        <a:rPr lang="en-US" dirty="0" smtClean="0"/>
                        <a:t>1 </a:t>
                      </a:r>
                    </a:p>
                    <a:p>
                      <a:endParaRPr lang="en-US" dirty="0" smtClean="0"/>
                    </a:p>
                    <a:p>
                      <a:endParaRPr lang="en-US" dirty="0" smtClean="0"/>
                    </a:p>
                    <a:p>
                      <a:r>
                        <a:rPr lang="en-US" dirty="0" smtClean="0"/>
                        <a:t>    Knowledge</a:t>
                      </a:r>
                      <a:endParaRPr lang="en-US" dirty="0"/>
                    </a:p>
                  </a:txBody>
                  <a:tcPr/>
                </a:tc>
                <a:tc>
                  <a:txBody>
                    <a:bodyPr/>
                    <a:lstStyle/>
                    <a:p>
                      <a:r>
                        <a:rPr lang="en-US" dirty="0" smtClean="0"/>
                        <a:t>2</a:t>
                      </a:r>
                    </a:p>
                    <a:p>
                      <a:endParaRPr lang="en-US" dirty="0" smtClean="0"/>
                    </a:p>
                    <a:p>
                      <a:endParaRPr lang="en-US" dirty="0" smtClean="0"/>
                    </a:p>
                    <a:p>
                      <a:r>
                        <a:rPr lang="en-US" dirty="0" smtClean="0"/>
                        <a:t>    rock cycle</a:t>
                      </a:r>
                      <a:endParaRPr lang="en-US" dirty="0"/>
                    </a:p>
                  </a:txBody>
                  <a:tcPr/>
                </a:tc>
              </a:tr>
              <a:tr h="2243451">
                <a:tc>
                  <a:txBody>
                    <a:bodyPr/>
                    <a:lstStyle/>
                    <a:p>
                      <a:r>
                        <a:rPr lang="en-US" dirty="0" smtClean="0"/>
                        <a:t>3</a:t>
                      </a:r>
                    </a:p>
                    <a:p>
                      <a:endParaRPr lang="en-US" dirty="0" smtClean="0"/>
                    </a:p>
                    <a:p>
                      <a:endParaRPr lang="en-US" dirty="0" smtClean="0"/>
                    </a:p>
                    <a:p>
                      <a:r>
                        <a:rPr lang="en-US" dirty="0" smtClean="0"/>
                        <a:t>   drawing</a:t>
                      </a:r>
                      <a:endParaRPr lang="en-US" dirty="0"/>
                    </a:p>
                  </a:txBody>
                  <a:tcPr/>
                </a:tc>
                <a:tc>
                  <a:txBody>
                    <a:bodyPr/>
                    <a:lstStyle/>
                    <a:p>
                      <a:r>
                        <a:rPr lang="en-US" dirty="0" smtClean="0"/>
                        <a:t>4</a:t>
                      </a:r>
                    </a:p>
                    <a:p>
                      <a:endParaRPr lang="en-US" dirty="0" smtClean="0"/>
                    </a:p>
                    <a:p>
                      <a:endParaRPr lang="en-US" dirty="0" smtClean="0"/>
                    </a:p>
                    <a:p>
                      <a:r>
                        <a:rPr lang="en-US" dirty="0" smtClean="0"/>
                        <a:t>   diagram explaining</a:t>
                      </a:r>
                      <a:r>
                        <a:rPr lang="en-US" baseline="0" dirty="0" smtClean="0"/>
                        <a:t> the      rock cycle</a:t>
                      </a:r>
                      <a:endParaRPr lang="en-US" dirty="0"/>
                    </a:p>
                  </a:txBody>
                  <a:tcPr/>
                </a:tc>
              </a:tr>
            </a:tbl>
          </a:graphicData>
        </a:graphic>
      </p:graphicFrame>
      <p:sp>
        <p:nvSpPr>
          <p:cNvPr id="6" name="TextBox 5"/>
          <p:cNvSpPr txBox="1"/>
          <p:nvPr/>
        </p:nvSpPr>
        <p:spPr>
          <a:xfrm>
            <a:off x="743647" y="2746060"/>
            <a:ext cx="1212717" cy="369332"/>
          </a:xfrm>
          <a:prstGeom prst="rect">
            <a:avLst/>
          </a:prstGeom>
          <a:noFill/>
        </p:spPr>
        <p:txBody>
          <a:bodyPr wrap="square" rtlCol="0">
            <a:spAutoFit/>
          </a:bodyPr>
          <a:lstStyle/>
          <a:p>
            <a:r>
              <a:rPr lang="en-US" dirty="0" smtClean="0"/>
              <a:t>General</a:t>
            </a:r>
            <a:endParaRPr lang="en-US" dirty="0"/>
          </a:p>
        </p:txBody>
      </p:sp>
      <p:sp>
        <p:nvSpPr>
          <p:cNvPr id="7" name="TextBox 6"/>
          <p:cNvSpPr txBox="1"/>
          <p:nvPr/>
        </p:nvSpPr>
        <p:spPr>
          <a:xfrm>
            <a:off x="743647" y="5103096"/>
            <a:ext cx="897226" cy="369332"/>
          </a:xfrm>
          <a:prstGeom prst="rect">
            <a:avLst/>
          </a:prstGeom>
          <a:noFill/>
        </p:spPr>
        <p:txBody>
          <a:bodyPr wrap="none" rtlCol="0">
            <a:spAutoFit/>
          </a:bodyPr>
          <a:lstStyle/>
          <a:p>
            <a:r>
              <a:rPr lang="en-US" dirty="0" smtClean="0"/>
              <a:t>Specific</a:t>
            </a:r>
            <a:endParaRPr lang="en-US" dirty="0"/>
          </a:p>
        </p:txBody>
      </p:sp>
      <p:sp>
        <p:nvSpPr>
          <p:cNvPr id="8" name="TextBox 7"/>
          <p:cNvSpPr txBox="1"/>
          <p:nvPr/>
        </p:nvSpPr>
        <p:spPr>
          <a:xfrm>
            <a:off x="2413186" y="1462970"/>
            <a:ext cx="1012529" cy="369332"/>
          </a:xfrm>
          <a:prstGeom prst="rect">
            <a:avLst/>
          </a:prstGeom>
          <a:noFill/>
        </p:spPr>
        <p:txBody>
          <a:bodyPr wrap="none" rtlCol="0">
            <a:spAutoFit/>
          </a:bodyPr>
          <a:lstStyle/>
          <a:p>
            <a:r>
              <a:rPr lang="en-US" dirty="0" smtClean="0"/>
              <a:t>Behavior</a:t>
            </a:r>
            <a:endParaRPr lang="en-US" dirty="0"/>
          </a:p>
        </p:txBody>
      </p:sp>
      <p:sp>
        <p:nvSpPr>
          <p:cNvPr id="9" name="TextBox 8"/>
          <p:cNvSpPr txBox="1"/>
          <p:nvPr/>
        </p:nvSpPr>
        <p:spPr>
          <a:xfrm>
            <a:off x="5091123" y="1462970"/>
            <a:ext cx="991790" cy="369332"/>
          </a:xfrm>
          <a:prstGeom prst="rect">
            <a:avLst/>
          </a:prstGeom>
          <a:noFill/>
        </p:spPr>
        <p:txBody>
          <a:bodyPr wrap="none" rtlCol="0">
            <a:spAutoFit/>
          </a:bodyPr>
          <a:lstStyle/>
          <a:p>
            <a:r>
              <a:rPr lang="en-US" dirty="0" smtClean="0"/>
              <a:t>Learning</a:t>
            </a:r>
            <a:endParaRPr lang="en-US" dirty="0"/>
          </a:p>
        </p:txBody>
      </p:sp>
      <p:sp>
        <p:nvSpPr>
          <p:cNvPr id="10" name="TextBox 9"/>
          <p:cNvSpPr txBox="1"/>
          <p:nvPr/>
        </p:nvSpPr>
        <p:spPr>
          <a:xfrm>
            <a:off x="7496535" y="6360111"/>
            <a:ext cx="1647465" cy="369332"/>
          </a:xfrm>
          <a:prstGeom prst="rect">
            <a:avLst/>
          </a:prstGeom>
          <a:noFill/>
        </p:spPr>
        <p:txBody>
          <a:bodyPr wrap="square" rtlCol="0">
            <a:spAutoFit/>
          </a:bodyPr>
          <a:lstStyle/>
          <a:p>
            <a:r>
              <a:rPr lang="en-US" dirty="0" smtClean="0"/>
              <a:t>Carter, 2006</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b="1" smtClean="0">
                <a:ea typeface="ＭＳ Ｐゴシック" pitchFamily="-109" charset="-128"/>
                <a:cs typeface="ＭＳ Ｐゴシック" pitchFamily="-109" charset="-128"/>
              </a:rPr>
              <a:t>The Recipe</a:t>
            </a:r>
          </a:p>
        </p:txBody>
      </p:sp>
      <p:sp>
        <p:nvSpPr>
          <p:cNvPr id="28675" name="Content Placeholder 2"/>
          <p:cNvSpPr>
            <a:spLocks noGrp="1"/>
          </p:cNvSpPr>
          <p:nvPr>
            <p:ph idx="1"/>
          </p:nvPr>
        </p:nvSpPr>
        <p:spPr>
          <a:xfrm>
            <a:off x="2286000" y="1676400"/>
            <a:ext cx="6019800" cy="4648200"/>
          </a:xfrm>
        </p:spPr>
        <p:txBody>
          <a:bodyPr/>
          <a:lstStyle/>
          <a:p>
            <a:r>
              <a:rPr lang="en-US" dirty="0" smtClean="0">
                <a:ea typeface="ＭＳ Ｐゴシック" pitchFamily="-109" charset="-128"/>
                <a:cs typeface="ＭＳ Ｐゴシック" pitchFamily="-109" charset="-128"/>
              </a:rPr>
              <a:t>WHO (I can, We will, The learner will..)</a:t>
            </a:r>
          </a:p>
          <a:p>
            <a:r>
              <a:rPr lang="en-US" dirty="0" smtClean="0">
                <a:ea typeface="ＭＳ Ｐゴシック" pitchFamily="-109" charset="-128"/>
                <a:cs typeface="ＭＳ Ｐゴシック" pitchFamily="-109" charset="-128"/>
              </a:rPr>
              <a:t>WHY (Bloom’s level of cognition)</a:t>
            </a:r>
          </a:p>
          <a:p>
            <a:r>
              <a:rPr lang="en-US" dirty="0" smtClean="0">
                <a:ea typeface="ＭＳ Ｐゴシック" pitchFamily="-109" charset="-128"/>
                <a:cs typeface="ＭＳ Ｐゴシック" pitchFamily="-109" charset="-128"/>
              </a:rPr>
              <a:t>WHAT? (The skill, the benchmark of the standard)</a:t>
            </a:r>
          </a:p>
          <a:p>
            <a:r>
              <a:rPr lang="en-US" dirty="0" smtClean="0">
                <a:ea typeface="ＭＳ Ｐゴシック" pitchFamily="-109" charset="-128"/>
                <a:cs typeface="ＭＳ Ｐゴシック" pitchFamily="-109" charset="-128"/>
              </a:rPr>
              <a:t>HOW? By…..(Meaningful activity)</a:t>
            </a:r>
          </a:p>
        </p:txBody>
      </p:sp>
      <p:sp>
        <p:nvSpPr>
          <p:cNvPr id="28676" name="Footer Placeholder 3"/>
          <p:cNvSpPr>
            <a:spLocks noGrp="1"/>
          </p:cNvSpPr>
          <p:nvPr>
            <p:ph type="ftr" sz="quarter" idx="11"/>
          </p:nvPr>
        </p:nvSpPr>
        <p:spPr>
          <a:noFill/>
        </p:spPr>
        <p:txBody>
          <a:bodyPr/>
          <a:lstStyle/>
          <a:p>
            <a:r>
              <a:rPr lang="en-US" smtClean="0"/>
              <a:t>Liz Warner, Warner Education, LLC</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Lisa Carter’s Behavioral Objectives</a:t>
            </a:r>
            <a:endParaRPr lang="en-US" dirty="0"/>
          </a:p>
        </p:txBody>
      </p:sp>
      <p:graphicFrame>
        <p:nvGraphicFramePr>
          <p:cNvPr id="4" name="Content Placeholder 3"/>
          <p:cNvGraphicFramePr>
            <a:graphicFrameLocks noGrp="1"/>
          </p:cNvGraphicFramePr>
          <p:nvPr>
            <p:ph idx="1"/>
          </p:nvPr>
        </p:nvGraphicFramePr>
        <p:xfrm>
          <a:off x="2093653" y="1910800"/>
          <a:ext cx="5033920" cy="4529451"/>
        </p:xfrm>
        <a:graphic>
          <a:graphicData uri="http://schemas.openxmlformats.org/drawingml/2006/table">
            <a:tbl>
              <a:tblPr firstRow="1" bandRow="1">
                <a:tableStyleId>{5C22544A-7EE6-4342-B048-85BDC9FD1C3A}</a:tableStyleId>
              </a:tblPr>
              <a:tblGrid>
                <a:gridCol w="2516960"/>
                <a:gridCol w="2516960"/>
              </a:tblGrid>
              <a:tr h="2243451">
                <a:tc>
                  <a:txBody>
                    <a:bodyPr/>
                    <a:lstStyle/>
                    <a:p>
                      <a:r>
                        <a:rPr lang="en-US" dirty="0" smtClean="0"/>
                        <a:t>1 </a:t>
                      </a:r>
                    </a:p>
                    <a:p>
                      <a:endParaRPr lang="en-US" dirty="0" smtClean="0"/>
                    </a:p>
                    <a:p>
                      <a:endParaRPr lang="en-US" dirty="0" smtClean="0"/>
                    </a:p>
                    <a:p>
                      <a:r>
                        <a:rPr lang="en-US" dirty="0" smtClean="0"/>
                        <a:t>    Knowledge</a:t>
                      </a:r>
                    </a:p>
                    <a:p>
                      <a:endParaRPr lang="en-US" dirty="0" smtClean="0"/>
                    </a:p>
                    <a:p>
                      <a:r>
                        <a:rPr lang="en-US" dirty="0" smtClean="0">
                          <a:solidFill>
                            <a:srgbClr val="FF6600"/>
                          </a:solidFill>
                        </a:rPr>
                        <a:t>    Why? </a:t>
                      </a:r>
                      <a:endParaRPr lang="en-US" dirty="0">
                        <a:solidFill>
                          <a:srgbClr val="FF6600"/>
                        </a:solidFill>
                      </a:endParaRPr>
                    </a:p>
                  </a:txBody>
                  <a:tcPr/>
                </a:tc>
                <a:tc>
                  <a:txBody>
                    <a:bodyPr/>
                    <a:lstStyle/>
                    <a:p>
                      <a:r>
                        <a:rPr lang="en-US" dirty="0" smtClean="0"/>
                        <a:t>2</a:t>
                      </a:r>
                    </a:p>
                    <a:p>
                      <a:endParaRPr lang="en-US" dirty="0" smtClean="0"/>
                    </a:p>
                    <a:p>
                      <a:endParaRPr lang="en-US" dirty="0" smtClean="0"/>
                    </a:p>
                    <a:p>
                      <a:r>
                        <a:rPr lang="en-US" dirty="0" smtClean="0"/>
                        <a:t>    rock cycle</a:t>
                      </a:r>
                    </a:p>
                    <a:p>
                      <a:endParaRPr lang="en-US" dirty="0" smtClean="0"/>
                    </a:p>
                    <a:p>
                      <a:r>
                        <a:rPr lang="en-US" dirty="0" smtClean="0"/>
                        <a:t>    </a:t>
                      </a:r>
                      <a:r>
                        <a:rPr lang="en-US" dirty="0" smtClean="0">
                          <a:solidFill>
                            <a:srgbClr val="FF6600"/>
                          </a:solidFill>
                        </a:rPr>
                        <a:t>What?</a:t>
                      </a:r>
                      <a:endParaRPr lang="en-US" dirty="0">
                        <a:solidFill>
                          <a:srgbClr val="FF6600"/>
                        </a:solidFill>
                      </a:endParaRPr>
                    </a:p>
                  </a:txBody>
                  <a:tcPr/>
                </a:tc>
              </a:tr>
              <a:tr h="2243451">
                <a:tc>
                  <a:txBody>
                    <a:bodyPr/>
                    <a:lstStyle/>
                    <a:p>
                      <a:r>
                        <a:rPr lang="en-US" dirty="0" smtClean="0"/>
                        <a:t>3</a:t>
                      </a:r>
                    </a:p>
                    <a:p>
                      <a:endParaRPr lang="en-US" dirty="0" smtClean="0"/>
                    </a:p>
                    <a:p>
                      <a:endParaRPr lang="en-US" dirty="0" smtClean="0"/>
                    </a:p>
                    <a:p>
                      <a:r>
                        <a:rPr lang="en-US" dirty="0" smtClean="0"/>
                        <a:t>   drawing</a:t>
                      </a:r>
                    </a:p>
                    <a:p>
                      <a:endParaRPr lang="en-US" dirty="0" smtClean="0"/>
                    </a:p>
                    <a:p>
                      <a:r>
                        <a:rPr lang="en-US" baseline="0" dirty="0" smtClean="0"/>
                        <a:t>    </a:t>
                      </a:r>
                      <a:r>
                        <a:rPr lang="en-US" baseline="0" dirty="0" smtClean="0">
                          <a:solidFill>
                            <a:srgbClr val="FF6600"/>
                          </a:solidFill>
                        </a:rPr>
                        <a:t>How? </a:t>
                      </a:r>
                      <a:endParaRPr lang="en-US" dirty="0" smtClean="0"/>
                    </a:p>
                    <a:p>
                      <a:endParaRPr lang="en-US" dirty="0" smtClean="0"/>
                    </a:p>
                    <a:p>
                      <a:endParaRPr lang="en-US" dirty="0"/>
                    </a:p>
                  </a:txBody>
                  <a:tcPr/>
                </a:tc>
                <a:tc>
                  <a:txBody>
                    <a:bodyPr/>
                    <a:lstStyle/>
                    <a:p>
                      <a:r>
                        <a:rPr lang="en-US" dirty="0" smtClean="0"/>
                        <a:t>4</a:t>
                      </a:r>
                    </a:p>
                    <a:p>
                      <a:endParaRPr lang="en-US" dirty="0" smtClean="0"/>
                    </a:p>
                    <a:p>
                      <a:r>
                        <a:rPr lang="en-US" dirty="0" smtClean="0"/>
                        <a:t>diagram explaining</a:t>
                      </a:r>
                      <a:r>
                        <a:rPr lang="en-US" baseline="0" dirty="0" smtClean="0"/>
                        <a:t> the      rock cycle</a:t>
                      </a:r>
                    </a:p>
                    <a:p>
                      <a:endParaRPr lang="en-US" baseline="0" dirty="0" smtClean="0"/>
                    </a:p>
                    <a:p>
                      <a:r>
                        <a:rPr lang="en-US" baseline="0" dirty="0" smtClean="0"/>
                        <a:t> </a:t>
                      </a:r>
                      <a:r>
                        <a:rPr lang="en-US" baseline="0" dirty="0" smtClean="0">
                          <a:solidFill>
                            <a:srgbClr val="FF6600"/>
                          </a:solidFill>
                        </a:rPr>
                        <a:t>How? </a:t>
                      </a:r>
                      <a:endParaRPr lang="en-US" dirty="0"/>
                    </a:p>
                  </a:txBody>
                  <a:tcPr/>
                </a:tc>
              </a:tr>
            </a:tbl>
          </a:graphicData>
        </a:graphic>
      </p:graphicFrame>
      <p:sp>
        <p:nvSpPr>
          <p:cNvPr id="6" name="TextBox 5"/>
          <p:cNvSpPr txBox="1"/>
          <p:nvPr/>
        </p:nvSpPr>
        <p:spPr>
          <a:xfrm>
            <a:off x="743647" y="2746060"/>
            <a:ext cx="1212717" cy="369332"/>
          </a:xfrm>
          <a:prstGeom prst="rect">
            <a:avLst/>
          </a:prstGeom>
          <a:noFill/>
        </p:spPr>
        <p:txBody>
          <a:bodyPr wrap="square" rtlCol="0">
            <a:spAutoFit/>
          </a:bodyPr>
          <a:lstStyle/>
          <a:p>
            <a:r>
              <a:rPr lang="en-US" dirty="0" smtClean="0"/>
              <a:t>General</a:t>
            </a:r>
            <a:endParaRPr lang="en-US" dirty="0"/>
          </a:p>
        </p:txBody>
      </p:sp>
      <p:sp>
        <p:nvSpPr>
          <p:cNvPr id="7" name="TextBox 6"/>
          <p:cNvSpPr txBox="1"/>
          <p:nvPr/>
        </p:nvSpPr>
        <p:spPr>
          <a:xfrm>
            <a:off x="743647" y="5103096"/>
            <a:ext cx="897226" cy="369332"/>
          </a:xfrm>
          <a:prstGeom prst="rect">
            <a:avLst/>
          </a:prstGeom>
          <a:noFill/>
        </p:spPr>
        <p:txBody>
          <a:bodyPr wrap="none" rtlCol="0">
            <a:spAutoFit/>
          </a:bodyPr>
          <a:lstStyle/>
          <a:p>
            <a:r>
              <a:rPr lang="en-US" dirty="0" smtClean="0"/>
              <a:t>Specific</a:t>
            </a:r>
            <a:endParaRPr lang="en-US" dirty="0"/>
          </a:p>
        </p:txBody>
      </p:sp>
      <p:sp>
        <p:nvSpPr>
          <p:cNvPr id="8" name="TextBox 7"/>
          <p:cNvSpPr txBox="1"/>
          <p:nvPr/>
        </p:nvSpPr>
        <p:spPr>
          <a:xfrm>
            <a:off x="2413186" y="1462970"/>
            <a:ext cx="1012529" cy="369332"/>
          </a:xfrm>
          <a:prstGeom prst="rect">
            <a:avLst/>
          </a:prstGeom>
          <a:noFill/>
        </p:spPr>
        <p:txBody>
          <a:bodyPr wrap="none" rtlCol="0">
            <a:spAutoFit/>
          </a:bodyPr>
          <a:lstStyle/>
          <a:p>
            <a:r>
              <a:rPr lang="en-US" dirty="0" smtClean="0"/>
              <a:t>Behavior</a:t>
            </a:r>
            <a:endParaRPr lang="en-US" dirty="0"/>
          </a:p>
        </p:txBody>
      </p:sp>
      <p:sp>
        <p:nvSpPr>
          <p:cNvPr id="9" name="TextBox 8"/>
          <p:cNvSpPr txBox="1"/>
          <p:nvPr/>
        </p:nvSpPr>
        <p:spPr>
          <a:xfrm>
            <a:off x="5091123" y="1462970"/>
            <a:ext cx="991790" cy="369332"/>
          </a:xfrm>
          <a:prstGeom prst="rect">
            <a:avLst/>
          </a:prstGeom>
          <a:noFill/>
        </p:spPr>
        <p:txBody>
          <a:bodyPr wrap="none" rtlCol="0">
            <a:spAutoFit/>
          </a:bodyPr>
          <a:lstStyle/>
          <a:p>
            <a:r>
              <a:rPr lang="en-US" dirty="0" smtClean="0"/>
              <a:t>Learning</a:t>
            </a:r>
            <a:endParaRPr lang="en-US" dirty="0"/>
          </a:p>
        </p:txBody>
      </p:sp>
      <p:sp>
        <p:nvSpPr>
          <p:cNvPr id="10" name="TextBox 9"/>
          <p:cNvSpPr txBox="1"/>
          <p:nvPr/>
        </p:nvSpPr>
        <p:spPr>
          <a:xfrm>
            <a:off x="7496535" y="6360111"/>
            <a:ext cx="1647465" cy="369332"/>
          </a:xfrm>
          <a:prstGeom prst="rect">
            <a:avLst/>
          </a:prstGeom>
          <a:noFill/>
        </p:spPr>
        <p:txBody>
          <a:bodyPr wrap="square" rtlCol="0">
            <a:spAutoFit/>
          </a:bodyPr>
          <a:lstStyle/>
          <a:p>
            <a:r>
              <a:rPr lang="en-US" dirty="0" smtClean="0"/>
              <a:t>Carter, 2006</a:t>
            </a:r>
            <a:endParaRPr lang="en-US" dirty="0"/>
          </a:p>
        </p:txBody>
      </p:sp>
      <p:sp>
        <p:nvSpPr>
          <p:cNvPr id="11" name="TextBox 10"/>
          <p:cNvSpPr txBox="1"/>
          <p:nvPr/>
        </p:nvSpPr>
        <p:spPr>
          <a:xfrm>
            <a:off x="457200" y="1462970"/>
            <a:ext cx="45719" cy="369332"/>
          </a:xfrm>
          <a:prstGeom prst="rect">
            <a:avLst/>
          </a:prstGeom>
          <a:noFill/>
        </p:spPr>
        <p:txBody>
          <a:bodyPr wrap="square" rtlCol="0">
            <a:spAutoFit/>
          </a:bodyPr>
          <a:lstStyle/>
          <a:p>
            <a:r>
              <a:rPr lang="en-US" dirty="0" smtClean="0">
                <a:solidFill>
                  <a:srgbClr val="FF6600"/>
                </a:solidFill>
              </a:rPr>
              <a:t>Who is implied. </a:t>
            </a:r>
            <a:endParaRPr lang="en-US" dirty="0">
              <a:solidFill>
                <a:srgbClr val="FF6600"/>
              </a:solidFill>
            </a:endParaRPr>
          </a:p>
        </p:txBody>
      </p:sp>
      <p:sp>
        <p:nvSpPr>
          <p:cNvPr id="12" name="TextBox 11"/>
          <p:cNvSpPr txBox="1"/>
          <p:nvPr/>
        </p:nvSpPr>
        <p:spPr>
          <a:xfrm>
            <a:off x="7496535" y="2288384"/>
            <a:ext cx="1415790" cy="1200329"/>
          </a:xfrm>
          <a:prstGeom prst="rect">
            <a:avLst/>
          </a:prstGeom>
          <a:noFill/>
        </p:spPr>
        <p:txBody>
          <a:bodyPr wrap="square" rtlCol="0">
            <a:spAutoFit/>
          </a:bodyPr>
          <a:lstStyle/>
          <a:p>
            <a:r>
              <a:rPr lang="en-US" dirty="0" smtClean="0">
                <a:solidFill>
                  <a:srgbClr val="FF6600"/>
                </a:solidFill>
              </a:rPr>
              <a:t>*STELLAR objective parts are in orange!</a:t>
            </a:r>
            <a:endParaRPr lang="en-US" dirty="0">
              <a:solidFill>
                <a:srgbClr val="FF660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Liz Warner’s Down and Dirty Content and Language Objectives</a:t>
            </a:r>
            <a:endParaRPr lang="en-US" dirty="0"/>
          </a:p>
        </p:txBody>
      </p:sp>
      <p:graphicFrame>
        <p:nvGraphicFramePr>
          <p:cNvPr id="4" name="Content Placeholder 3"/>
          <p:cNvGraphicFramePr>
            <a:graphicFrameLocks noGrp="1"/>
          </p:cNvGraphicFramePr>
          <p:nvPr>
            <p:ph idx="1"/>
          </p:nvPr>
        </p:nvGraphicFramePr>
        <p:xfrm>
          <a:off x="457200" y="1600200"/>
          <a:ext cx="8229600" cy="4389119"/>
        </p:xfrm>
        <a:graphic>
          <a:graphicData uri="http://schemas.openxmlformats.org/drawingml/2006/table">
            <a:tbl>
              <a:tblPr firstRow="1" bandRow="1">
                <a:tableStyleId>{5C22544A-7EE6-4342-B048-85BDC9FD1C3A}</a:tableStyleId>
              </a:tblPr>
              <a:tblGrid>
                <a:gridCol w="1327553"/>
                <a:gridCol w="995343"/>
                <a:gridCol w="2105094"/>
                <a:gridCol w="1773312"/>
                <a:gridCol w="2028298"/>
              </a:tblGrid>
              <a:tr h="370840">
                <a:tc>
                  <a:txBody>
                    <a:bodyPr/>
                    <a:lstStyle/>
                    <a:p>
                      <a:endParaRPr lang="en-US" dirty="0"/>
                    </a:p>
                  </a:txBody>
                  <a:tcPr/>
                </a:tc>
                <a:tc>
                  <a:txBody>
                    <a:bodyPr/>
                    <a:lstStyle/>
                    <a:p>
                      <a:r>
                        <a:rPr lang="en-US" dirty="0" smtClean="0"/>
                        <a:t>WHO (1)</a:t>
                      </a:r>
                      <a:endParaRPr lang="en-US" dirty="0"/>
                    </a:p>
                  </a:txBody>
                  <a:tcPr/>
                </a:tc>
                <a:tc>
                  <a:txBody>
                    <a:bodyPr/>
                    <a:lstStyle/>
                    <a:p>
                      <a:r>
                        <a:rPr lang="en-US" dirty="0" smtClean="0"/>
                        <a:t>(Demonstrate) WHY (4)</a:t>
                      </a:r>
                      <a:endParaRPr lang="en-US" dirty="0"/>
                    </a:p>
                  </a:txBody>
                  <a:tcPr/>
                </a:tc>
                <a:tc>
                  <a:txBody>
                    <a:bodyPr/>
                    <a:lstStyle/>
                    <a:p>
                      <a:r>
                        <a:rPr lang="en-US" dirty="0" smtClean="0"/>
                        <a:t>WHAT (2)</a:t>
                      </a:r>
                      <a:endParaRPr lang="en-US" dirty="0"/>
                    </a:p>
                  </a:txBody>
                  <a:tcPr/>
                </a:tc>
                <a:tc>
                  <a:txBody>
                    <a:bodyPr/>
                    <a:lstStyle/>
                    <a:p>
                      <a:r>
                        <a:rPr lang="en-US" dirty="0" smtClean="0"/>
                        <a:t> (by) HOW (3)</a:t>
                      </a:r>
                      <a:endParaRPr lang="en-US" dirty="0"/>
                    </a:p>
                  </a:txBody>
                  <a:tcPr/>
                </a:tc>
              </a:tr>
              <a:tr h="370840">
                <a:tc>
                  <a:txBody>
                    <a:bodyPr/>
                    <a:lstStyle/>
                    <a:p>
                      <a:r>
                        <a:rPr lang="en-US" dirty="0" smtClean="0"/>
                        <a:t>CONTENT</a:t>
                      </a:r>
                      <a:r>
                        <a:rPr lang="en-US" baseline="0" dirty="0" smtClean="0"/>
                        <a:t> OBJ.</a:t>
                      </a:r>
                      <a:endParaRPr lang="en-US" dirty="0"/>
                    </a:p>
                  </a:txBody>
                  <a:tcPr/>
                </a:tc>
                <a:tc>
                  <a:txBody>
                    <a:bodyPr/>
                    <a:lstStyle/>
                    <a:p>
                      <a:endParaRPr lang="en-US" dirty="0" smtClean="0"/>
                    </a:p>
                    <a:p>
                      <a:r>
                        <a:rPr lang="en-US" dirty="0" smtClean="0"/>
                        <a:t>We</a:t>
                      </a:r>
                      <a:r>
                        <a:rPr lang="en-US" baseline="0" dirty="0" smtClean="0"/>
                        <a:t> will</a:t>
                      </a:r>
                      <a:endParaRPr lang="en-US" dirty="0" smtClean="0"/>
                    </a:p>
                    <a:p>
                      <a:endParaRPr lang="en-US" dirty="0" smtClean="0"/>
                    </a:p>
                    <a:p>
                      <a:endParaRPr lang="en-US" dirty="0" smtClean="0"/>
                    </a:p>
                    <a:p>
                      <a:endParaRPr lang="en-US" dirty="0"/>
                    </a:p>
                  </a:txBody>
                  <a:tcPr/>
                </a:tc>
                <a:tc>
                  <a:txBody>
                    <a:bodyPr/>
                    <a:lstStyle/>
                    <a:p>
                      <a:endParaRPr lang="en-US" dirty="0" smtClean="0"/>
                    </a:p>
                    <a:p>
                      <a:r>
                        <a:rPr lang="en-US" dirty="0" smtClean="0"/>
                        <a:t>knowledge </a:t>
                      </a:r>
                      <a:endParaRPr lang="en-US" dirty="0"/>
                    </a:p>
                  </a:txBody>
                  <a:tcPr/>
                </a:tc>
                <a:tc>
                  <a:txBody>
                    <a:bodyPr/>
                    <a:lstStyle/>
                    <a:p>
                      <a:endParaRPr lang="en-US" dirty="0" smtClean="0"/>
                    </a:p>
                    <a:p>
                      <a:r>
                        <a:rPr lang="en-US" dirty="0" smtClean="0"/>
                        <a:t>weather</a:t>
                      </a:r>
                      <a:r>
                        <a:rPr lang="en-US" baseline="0" dirty="0" smtClean="0"/>
                        <a:t> patterns in the United States</a:t>
                      </a:r>
                      <a:endParaRPr lang="en-US" dirty="0"/>
                    </a:p>
                  </a:txBody>
                  <a:tcPr/>
                </a:tc>
                <a:tc>
                  <a:txBody>
                    <a:bodyPr/>
                    <a:lstStyle/>
                    <a:p>
                      <a:endParaRPr lang="en-US" dirty="0" smtClean="0"/>
                    </a:p>
                    <a:p>
                      <a:r>
                        <a:rPr lang="en-US" dirty="0" smtClean="0"/>
                        <a:t>drawing a weather map</a:t>
                      </a:r>
                      <a:endParaRPr lang="en-US" dirty="0"/>
                    </a:p>
                  </a:txBody>
                  <a:tcPr/>
                </a:tc>
              </a:tr>
              <a:tr h="370840">
                <a:tc>
                  <a:txBody>
                    <a:bodyPr/>
                    <a:lstStyle/>
                    <a:p>
                      <a:endParaRPr lang="en-US" dirty="0" smtClean="0"/>
                    </a:p>
                    <a:p>
                      <a:endParaRPr lang="en-US" dirty="0" smtClean="0"/>
                    </a:p>
                    <a:p>
                      <a:r>
                        <a:rPr lang="en-US" dirty="0" smtClean="0"/>
                        <a:t>LANGUAGE</a:t>
                      </a:r>
                      <a:r>
                        <a:rPr lang="en-US" baseline="0" dirty="0" smtClean="0"/>
                        <a:t> OBJ. </a:t>
                      </a:r>
                      <a:endParaRPr lang="en-US" dirty="0"/>
                    </a:p>
                  </a:txBody>
                  <a:tcPr/>
                </a:tc>
                <a:tc>
                  <a:txBody>
                    <a:bodyPr/>
                    <a:lstStyle/>
                    <a:p>
                      <a:endParaRPr lang="en-US" dirty="0" smtClean="0"/>
                    </a:p>
                    <a:p>
                      <a:endParaRPr lang="en-US" dirty="0" smtClean="0"/>
                    </a:p>
                    <a:p>
                      <a:r>
                        <a:rPr lang="en-US" dirty="0" smtClean="0"/>
                        <a:t>We will</a:t>
                      </a:r>
                    </a:p>
                    <a:p>
                      <a:endParaRPr lang="en-US" dirty="0" smtClean="0"/>
                    </a:p>
                    <a:p>
                      <a:endParaRPr lang="en-US" dirty="0" smtClean="0"/>
                    </a:p>
                    <a:p>
                      <a:endParaRPr lang="en-US" dirty="0"/>
                    </a:p>
                  </a:txBody>
                  <a:tcPr/>
                </a:tc>
                <a:tc>
                  <a:txBody>
                    <a:bodyPr/>
                    <a:lstStyle/>
                    <a:p>
                      <a:endParaRPr lang="en-US" dirty="0" smtClean="0"/>
                    </a:p>
                    <a:p>
                      <a:endParaRPr lang="en-US" dirty="0" smtClean="0"/>
                    </a:p>
                    <a:p>
                      <a:r>
                        <a:rPr lang="en-US" dirty="0" smtClean="0"/>
                        <a:t>comprehension</a:t>
                      </a:r>
                      <a:endParaRPr lang="en-US" dirty="0"/>
                    </a:p>
                  </a:txBody>
                  <a:tcPr/>
                </a:tc>
                <a:tc>
                  <a:txBody>
                    <a:bodyPr/>
                    <a:lstStyle/>
                    <a:p>
                      <a:endParaRPr lang="en-US" dirty="0" smtClean="0"/>
                    </a:p>
                    <a:p>
                      <a:endParaRPr lang="en-US" baseline="0" dirty="0" smtClean="0"/>
                    </a:p>
                    <a:p>
                      <a:r>
                        <a:rPr lang="en-US" baseline="0" dirty="0" smtClean="0"/>
                        <a:t>w</a:t>
                      </a:r>
                      <a:r>
                        <a:rPr lang="en-US" dirty="0" smtClean="0"/>
                        <a:t>eather</a:t>
                      </a:r>
                      <a:r>
                        <a:rPr lang="en-US" baseline="0" dirty="0" smtClean="0"/>
                        <a:t> patterns in the United States</a:t>
                      </a:r>
                      <a:endParaRPr lang="en-US" dirty="0"/>
                    </a:p>
                  </a:txBody>
                  <a:tcPr/>
                </a:tc>
                <a:tc>
                  <a:txBody>
                    <a:bodyPr/>
                    <a:lstStyle/>
                    <a:p>
                      <a:r>
                        <a:rPr lang="en-US" dirty="0" smtClean="0"/>
                        <a:t>Orally describing a weather map to a partner,</a:t>
                      </a:r>
                      <a:r>
                        <a:rPr lang="en-US" baseline="0" dirty="0" smtClean="0"/>
                        <a:t> using the terms High, Low, Cold Front, Warm Front, Stationary Front and Occluded Front. </a:t>
                      </a:r>
                      <a:endParaRPr lang="en-US" dirty="0"/>
                    </a:p>
                  </a:txBody>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normAutofit fontScale="90000"/>
          </a:bodyPr>
          <a:lstStyle/>
          <a:p>
            <a:r>
              <a:rPr lang="en-US" smtClean="0">
                <a:ea typeface="ＭＳ Ｐゴシック" pitchFamily="-109" charset="-128"/>
                <a:cs typeface="ＭＳ Ｐゴシック" pitchFamily="-109" charset="-128"/>
              </a:rPr>
              <a:t>NOW, you write some!</a:t>
            </a:r>
            <a:br>
              <a:rPr lang="en-US" smtClean="0">
                <a:ea typeface="ＭＳ Ｐゴシック" pitchFamily="-109" charset="-128"/>
                <a:cs typeface="ＭＳ Ｐゴシック" pitchFamily="-109" charset="-128"/>
              </a:rPr>
            </a:br>
            <a:endParaRPr lang="en-US" smtClean="0">
              <a:ea typeface="ＭＳ Ｐゴシック" pitchFamily="-109" charset="-128"/>
              <a:cs typeface="ＭＳ Ｐゴシック" pitchFamily="-109" charset="-128"/>
            </a:endParaRPr>
          </a:p>
        </p:txBody>
      </p:sp>
      <p:sp>
        <p:nvSpPr>
          <p:cNvPr id="30723" name="Footer Placeholder 2"/>
          <p:cNvSpPr>
            <a:spLocks noGrp="1"/>
          </p:cNvSpPr>
          <p:nvPr>
            <p:ph type="ftr" sz="quarter" idx="11"/>
          </p:nvPr>
        </p:nvSpPr>
        <p:spPr>
          <a:noFill/>
        </p:spPr>
        <p:txBody>
          <a:bodyPr/>
          <a:lstStyle/>
          <a:p>
            <a:r>
              <a:rPr lang="en-US" smtClean="0"/>
              <a:t>Liz Warner, Warner Education, LLC</a:t>
            </a:r>
          </a:p>
        </p:txBody>
      </p:sp>
      <p:sp>
        <p:nvSpPr>
          <p:cNvPr id="30724" name="TextBox 3"/>
          <p:cNvSpPr txBox="1">
            <a:spLocks noChangeArrowheads="1"/>
          </p:cNvSpPr>
          <p:nvPr/>
        </p:nvSpPr>
        <p:spPr bwMode="auto">
          <a:xfrm>
            <a:off x="1905000" y="1524000"/>
            <a:ext cx="6477000" cy="4832350"/>
          </a:xfrm>
          <a:prstGeom prst="rect">
            <a:avLst/>
          </a:prstGeom>
          <a:noFill/>
          <a:ln w="9525">
            <a:noFill/>
            <a:miter lim="800000"/>
            <a:headEnd/>
            <a:tailEnd/>
          </a:ln>
        </p:spPr>
        <p:txBody>
          <a:bodyPr>
            <a:prstTxWarp prst="textNoShape">
              <a:avLst/>
            </a:prstTxWarp>
            <a:spAutoFit/>
          </a:bodyPr>
          <a:lstStyle/>
          <a:p>
            <a:r>
              <a:rPr lang="en-US" sz="2800" dirty="0"/>
              <a:t>WHO?</a:t>
            </a:r>
          </a:p>
          <a:p>
            <a:r>
              <a:rPr lang="en-US" sz="2800" dirty="0"/>
              <a:t>WHY?</a:t>
            </a:r>
          </a:p>
          <a:p>
            <a:r>
              <a:rPr lang="en-US" sz="2800" dirty="0"/>
              <a:t>WHAT? </a:t>
            </a:r>
            <a:br>
              <a:rPr lang="en-US" sz="2800" dirty="0"/>
            </a:br>
            <a:r>
              <a:rPr lang="en-US" sz="2800" dirty="0"/>
              <a:t>HOW?</a:t>
            </a:r>
          </a:p>
          <a:p>
            <a:endParaRPr lang="en-US" sz="2800" dirty="0"/>
          </a:p>
          <a:p>
            <a:endParaRPr lang="en-US" sz="2800" dirty="0"/>
          </a:p>
          <a:p>
            <a:endParaRPr lang="en-US" sz="2800" dirty="0"/>
          </a:p>
          <a:p>
            <a:endParaRPr lang="en-US" sz="2800" dirty="0"/>
          </a:p>
          <a:p>
            <a:r>
              <a:rPr lang="en-US" sz="2800" dirty="0"/>
              <a:t>Can you figure out which part you change to differentiate the output of language?</a:t>
            </a:r>
          </a:p>
        </p:txBody>
      </p:sp>
      <p:pic>
        <p:nvPicPr>
          <p:cNvPr id="30725" name="Picture 4" descr="BU005294.png"/>
          <p:cNvPicPr>
            <a:picLocks noChangeAspect="1"/>
          </p:cNvPicPr>
          <p:nvPr/>
        </p:nvPicPr>
        <p:blipFill>
          <a:blip r:embed="rId2"/>
          <a:srcRect/>
          <a:stretch>
            <a:fillRect/>
          </a:stretch>
        </p:blipFill>
        <p:spPr bwMode="auto">
          <a:xfrm>
            <a:off x="3352800" y="1143000"/>
            <a:ext cx="4735513" cy="3733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7826" name="Picture 2"/>
          <p:cNvPicPr>
            <a:picLocks noChangeAspect="1" noChangeArrowheads="1"/>
          </p:cNvPicPr>
          <p:nvPr/>
        </p:nvPicPr>
        <p:blipFill>
          <a:blip r:embed="rId2"/>
          <a:srcRect/>
          <a:stretch>
            <a:fillRect/>
          </a:stretch>
        </p:blipFill>
        <p:spPr bwMode="auto">
          <a:xfrm>
            <a:off x="0" y="-679006"/>
            <a:ext cx="9143999" cy="7537006"/>
          </a:xfrm>
          <a:prstGeom prst="rect">
            <a:avLst/>
          </a:prstGeom>
          <a:noFill/>
          <a:ln w="9525">
            <a:noFill/>
            <a:miter lim="800000"/>
            <a:headEnd/>
            <a:tailEnd/>
          </a:ln>
          <a:effectLst/>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6803" name="Picture 3"/>
          <p:cNvPicPr>
            <a:picLocks noChangeAspect="1" noChangeArrowheads="1"/>
          </p:cNvPicPr>
          <p:nvPr/>
        </p:nvPicPr>
        <p:blipFill>
          <a:blip r:embed="rId2"/>
          <a:srcRect/>
          <a:stretch>
            <a:fillRect/>
          </a:stretch>
        </p:blipFill>
        <p:spPr bwMode="auto">
          <a:xfrm>
            <a:off x="0" y="-491430"/>
            <a:ext cx="9144000" cy="7349430"/>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TextBox 1"/>
          <p:cNvSpPr txBox="1">
            <a:spLocks noChangeArrowheads="1"/>
          </p:cNvSpPr>
          <p:nvPr/>
        </p:nvSpPr>
        <p:spPr bwMode="auto">
          <a:xfrm>
            <a:off x="5499724" y="1350594"/>
            <a:ext cx="3390552" cy="2862322"/>
          </a:xfrm>
          <a:prstGeom prst="rect">
            <a:avLst/>
          </a:prstGeom>
          <a:noFill/>
          <a:ln w="9525">
            <a:noFill/>
            <a:miter lim="800000"/>
            <a:headEnd/>
            <a:tailEnd/>
          </a:ln>
        </p:spPr>
        <p:txBody>
          <a:bodyPr wrap="square">
            <a:prstTxWarp prst="textNoShape">
              <a:avLst/>
            </a:prstTxWarp>
            <a:spAutoFit/>
          </a:bodyPr>
          <a:lstStyle/>
          <a:p>
            <a:r>
              <a:rPr lang="en-US" sz="3600" dirty="0"/>
              <a:t>Habit 2- Focus on vocabulary before, during and after every lesson</a:t>
            </a:r>
          </a:p>
        </p:txBody>
      </p:sp>
      <p:pic>
        <p:nvPicPr>
          <p:cNvPr id="4" name="Picture 3"/>
          <p:cNvPicPr>
            <a:picLocks noChangeAspect="1"/>
          </p:cNvPicPr>
          <p:nvPr/>
        </p:nvPicPr>
        <p:blipFill>
          <a:blip r:embed="rId3"/>
          <a:stretch>
            <a:fillRect/>
          </a:stretch>
        </p:blipFill>
        <p:spPr>
          <a:xfrm>
            <a:off x="404333" y="1350594"/>
            <a:ext cx="4766496" cy="3809208"/>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a:ea typeface="ＭＳ Ｐゴシック" pitchFamily="-109" charset="-128"/>
                <a:cs typeface="ＭＳ Ｐゴシック" pitchFamily="-109" charset="-128"/>
              </a:rPr>
              <a:t>Word Quest</a:t>
            </a:r>
          </a:p>
        </p:txBody>
      </p:sp>
      <p:sp>
        <p:nvSpPr>
          <p:cNvPr id="33795" name="Rectangle 3"/>
          <p:cNvSpPr>
            <a:spLocks noGrp="1" noChangeArrowheads="1"/>
          </p:cNvSpPr>
          <p:nvPr>
            <p:ph type="body" idx="1"/>
          </p:nvPr>
        </p:nvSpPr>
        <p:spPr/>
        <p:txBody>
          <a:bodyPr/>
          <a:lstStyle/>
          <a:p>
            <a:pPr eaLnBrk="1" hangingPunct="1"/>
            <a:r>
              <a:rPr lang="en-US" sz="2800">
                <a:ea typeface="ＭＳ Ｐゴシック" pitchFamily="-109" charset="-128"/>
                <a:cs typeface="ＭＳ Ｐゴシック" pitchFamily="-109" charset="-128"/>
              </a:rPr>
              <a:t>A word you know and you like to say.</a:t>
            </a:r>
          </a:p>
          <a:p>
            <a:pPr eaLnBrk="1" hangingPunct="1"/>
            <a:r>
              <a:rPr lang="en-US" sz="2800">
                <a:ea typeface="ＭＳ Ｐゴシック" pitchFamily="-109" charset="-128"/>
                <a:cs typeface="ＭＳ Ｐゴシック" pitchFamily="-109" charset="-128"/>
              </a:rPr>
              <a:t>A word you don’t know.</a:t>
            </a:r>
          </a:p>
          <a:p>
            <a:pPr eaLnBrk="1" hangingPunct="1"/>
            <a:r>
              <a:rPr lang="en-US" sz="2800">
                <a:ea typeface="ＭＳ Ｐゴシック" pitchFamily="-109" charset="-128"/>
                <a:cs typeface="ＭＳ Ｐゴシック" pitchFamily="-109" charset="-128"/>
              </a:rPr>
              <a:t>A BIG word.</a:t>
            </a:r>
          </a:p>
          <a:p>
            <a:pPr eaLnBrk="1" hangingPunct="1"/>
            <a:r>
              <a:rPr lang="en-US" sz="2800">
                <a:ea typeface="ＭＳ Ｐゴシック" pitchFamily="-109" charset="-128"/>
                <a:cs typeface="ＭＳ Ｐゴシック" pitchFamily="-109" charset="-128"/>
              </a:rPr>
              <a:t>A bold word.</a:t>
            </a:r>
          </a:p>
          <a:p>
            <a:pPr eaLnBrk="1" hangingPunct="1"/>
            <a:r>
              <a:rPr lang="en-US" sz="2800">
                <a:ea typeface="ＭＳ Ｐゴシック" pitchFamily="-109" charset="-128"/>
                <a:cs typeface="ＭＳ Ｐゴシック" pitchFamily="-109" charset="-128"/>
              </a:rPr>
              <a:t>An important word.</a:t>
            </a:r>
          </a:p>
          <a:p>
            <a:pPr eaLnBrk="1" hangingPunct="1"/>
            <a:r>
              <a:rPr lang="en-US" sz="2800">
                <a:ea typeface="ＭＳ Ｐゴシック" pitchFamily="-109" charset="-128"/>
                <a:cs typeface="ＭＳ Ｐゴシック" pitchFamily="-109" charset="-128"/>
              </a:rPr>
              <a:t>A word someone a year younger than you might not know. </a:t>
            </a:r>
          </a:p>
          <a:p>
            <a:pPr eaLnBrk="1" hangingPunct="1"/>
            <a:r>
              <a:rPr lang="en-US" sz="2800" i="1">
                <a:solidFill>
                  <a:schemeClr val="hlink"/>
                </a:solidFill>
                <a:ea typeface="ＭＳ Ｐゴシック" pitchFamily="-109" charset="-128"/>
                <a:cs typeface="ＭＳ Ｐゴシック" pitchFamily="-109" charset="-128"/>
              </a:rPr>
              <a:t>A word someone not quite as smart as you might not know!!!! Look around the room!!</a:t>
            </a:r>
            <a:endParaRPr lang="en-US" sz="2800">
              <a:ea typeface="ＭＳ Ｐゴシック" pitchFamily="-109" charset="-128"/>
              <a:cs typeface="ＭＳ Ｐゴシック" pitchFamily="-109" charset="-128"/>
            </a:endParaRPr>
          </a:p>
        </p:txBody>
      </p:sp>
      <p:pic>
        <p:nvPicPr>
          <p:cNvPr id="33796" name="Picture 4" descr="MCj04242220000[1]"/>
          <p:cNvPicPr>
            <a:picLocks noChangeAspect="1" noChangeArrowheads="1"/>
          </p:cNvPicPr>
          <p:nvPr/>
        </p:nvPicPr>
        <p:blipFill>
          <a:blip r:embed="rId3"/>
          <a:srcRect/>
          <a:stretch>
            <a:fillRect/>
          </a:stretch>
        </p:blipFill>
        <p:spPr bwMode="auto">
          <a:xfrm>
            <a:off x="6629400" y="381000"/>
            <a:ext cx="2328863" cy="2362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Text Box 3"/>
          <p:cNvSpPr txBox="1">
            <a:spLocks noChangeArrowheads="1"/>
          </p:cNvSpPr>
          <p:nvPr/>
        </p:nvSpPr>
        <p:spPr bwMode="auto">
          <a:xfrm>
            <a:off x="1752600" y="457200"/>
            <a:ext cx="5562600" cy="5632450"/>
          </a:xfrm>
          <a:prstGeom prst="rect">
            <a:avLst/>
          </a:prstGeom>
          <a:noFill/>
          <a:ln w="9525">
            <a:noFill/>
            <a:miter lim="800000"/>
            <a:headEnd/>
            <a:tailEnd/>
          </a:ln>
        </p:spPr>
        <p:txBody>
          <a:bodyPr>
            <a:prstTxWarp prst="textNoShape">
              <a:avLst/>
            </a:prstTxWarp>
            <a:spAutoFit/>
          </a:bodyPr>
          <a:lstStyle/>
          <a:p>
            <a:pPr algn="ctr">
              <a:spcBef>
                <a:spcPct val="50000"/>
              </a:spcBef>
            </a:pPr>
            <a:r>
              <a:rPr lang="en-US" sz="3600"/>
              <a:t>If you could wave your magic wand and change how we meet the needs of English learners and other academic language learners in the mainstream classroom, what would you change? What skills would you give teachers?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List, Group, Label</a:t>
            </a:r>
            <a:endParaRPr lang="en-US" dirty="0"/>
          </a:p>
        </p:txBody>
      </p:sp>
      <p:sp>
        <p:nvSpPr>
          <p:cNvPr id="3" name="Content Placeholder 2"/>
          <p:cNvSpPr>
            <a:spLocks noGrp="1"/>
          </p:cNvSpPr>
          <p:nvPr>
            <p:ph idx="1"/>
          </p:nvPr>
        </p:nvSpPr>
        <p:spPr/>
        <p:txBody>
          <a:bodyPr/>
          <a:lstStyle/>
          <a:p>
            <a:pPr>
              <a:buNone/>
            </a:pPr>
            <a:r>
              <a:rPr lang="en-US" dirty="0" smtClean="0"/>
              <a:t>1. Using words you produced in the WORD QUEST (You’ve done the LIST part), group them into groups. </a:t>
            </a:r>
          </a:p>
          <a:p>
            <a:pPr>
              <a:buNone/>
            </a:pPr>
            <a:r>
              <a:rPr lang="en-US" dirty="0" smtClean="0"/>
              <a:t>2. Label each group</a:t>
            </a:r>
          </a:p>
          <a:p>
            <a:pPr>
              <a:buNone/>
            </a:pPr>
            <a:r>
              <a:rPr lang="en-US" dirty="0" smtClean="0"/>
              <a:t>3. A miscellaneous group is OK. </a:t>
            </a:r>
            <a:endParaRPr lang="en-US" dirty="0"/>
          </a:p>
        </p:txBody>
      </p:sp>
      <p:graphicFrame>
        <p:nvGraphicFramePr>
          <p:cNvPr id="4" name="Table 3"/>
          <p:cNvGraphicFramePr>
            <a:graphicFrameLocks noGrp="1"/>
          </p:cNvGraphicFramePr>
          <p:nvPr/>
        </p:nvGraphicFramePr>
        <p:xfrm>
          <a:off x="1524000" y="4428023"/>
          <a:ext cx="6096000" cy="2183880"/>
        </p:xfrm>
        <a:graphic>
          <a:graphicData uri="http://schemas.openxmlformats.org/drawingml/2006/table">
            <a:tbl>
              <a:tblPr firstRow="1" bandRow="1">
                <a:tableStyleId>{5C22544A-7EE6-4342-B048-85BDC9FD1C3A}</a:tableStyleId>
              </a:tblPr>
              <a:tblGrid>
                <a:gridCol w="1524000"/>
                <a:gridCol w="1642698"/>
                <a:gridCol w="1405302"/>
                <a:gridCol w="1524000"/>
              </a:tblGrid>
              <a:tr h="720841">
                <a:tc>
                  <a:txBody>
                    <a:bodyPr/>
                    <a:lstStyle/>
                    <a:p>
                      <a:r>
                        <a:rPr lang="en-US" dirty="0" smtClean="0"/>
                        <a:t>Causes of War</a:t>
                      </a:r>
                      <a:endParaRPr lang="en-US" dirty="0"/>
                    </a:p>
                  </a:txBody>
                  <a:tcPr/>
                </a:tc>
                <a:tc>
                  <a:txBody>
                    <a:bodyPr/>
                    <a:lstStyle/>
                    <a:p>
                      <a:r>
                        <a:rPr lang="en-US" dirty="0" smtClean="0"/>
                        <a:t>Results of War</a:t>
                      </a:r>
                      <a:endParaRPr lang="en-US" dirty="0"/>
                    </a:p>
                  </a:txBody>
                  <a:tcPr/>
                </a:tc>
                <a:tc>
                  <a:txBody>
                    <a:bodyPr/>
                    <a:lstStyle/>
                    <a:p>
                      <a:r>
                        <a:rPr lang="en-US" dirty="0" smtClean="0"/>
                        <a:t>People in wars</a:t>
                      </a:r>
                      <a:endParaRPr lang="en-US" dirty="0"/>
                    </a:p>
                  </a:txBody>
                  <a:tcPr/>
                </a:tc>
                <a:tc>
                  <a:txBody>
                    <a:bodyPr/>
                    <a:lstStyle/>
                    <a:p>
                      <a:r>
                        <a:rPr lang="en-US" dirty="0" smtClean="0"/>
                        <a:t>Everything else</a:t>
                      </a:r>
                      <a:endParaRPr lang="en-US" dirty="0"/>
                    </a:p>
                  </a:txBody>
                  <a:tcPr/>
                </a:tc>
              </a:tr>
              <a:tr h="629593">
                <a:tc>
                  <a:txBody>
                    <a:bodyPr/>
                    <a:lstStyle/>
                    <a:p>
                      <a:r>
                        <a:rPr lang="en-US" dirty="0" smtClean="0"/>
                        <a:t>Greed</a:t>
                      </a:r>
                    </a:p>
                    <a:p>
                      <a:r>
                        <a:rPr lang="en-US" dirty="0" smtClean="0"/>
                        <a:t>Power</a:t>
                      </a:r>
                    </a:p>
                    <a:p>
                      <a:r>
                        <a:rPr lang="en-US" dirty="0" smtClean="0"/>
                        <a:t>Taxes</a:t>
                      </a:r>
                    </a:p>
                    <a:p>
                      <a:r>
                        <a:rPr lang="en-US" dirty="0" smtClean="0"/>
                        <a:t>Money</a:t>
                      </a:r>
                    </a:p>
                    <a:p>
                      <a:r>
                        <a:rPr lang="en-US" dirty="0" smtClean="0"/>
                        <a:t>Human rights</a:t>
                      </a:r>
                      <a:endParaRPr lang="en-US" dirty="0"/>
                    </a:p>
                  </a:txBody>
                  <a:tcPr/>
                </a:tc>
                <a:tc>
                  <a:txBody>
                    <a:bodyPr/>
                    <a:lstStyle/>
                    <a:p>
                      <a:r>
                        <a:rPr lang="en-US" dirty="0" smtClean="0"/>
                        <a:t>Destruction</a:t>
                      </a:r>
                    </a:p>
                    <a:p>
                      <a:r>
                        <a:rPr lang="en-US" dirty="0" smtClean="0"/>
                        <a:t>Death</a:t>
                      </a:r>
                    </a:p>
                    <a:p>
                      <a:r>
                        <a:rPr lang="en-US" dirty="0" smtClean="0"/>
                        <a:t>Change</a:t>
                      </a:r>
                    </a:p>
                    <a:p>
                      <a:r>
                        <a:rPr lang="en-US" dirty="0" smtClean="0"/>
                        <a:t>Financial</a:t>
                      </a:r>
                      <a:r>
                        <a:rPr lang="en-US" baseline="0" dirty="0" smtClean="0"/>
                        <a:t> stuff</a:t>
                      </a:r>
                      <a:endParaRPr lang="en-US" dirty="0" smtClean="0"/>
                    </a:p>
                    <a:p>
                      <a:endParaRPr lang="en-US" dirty="0"/>
                    </a:p>
                  </a:txBody>
                  <a:tcPr/>
                </a:tc>
                <a:tc>
                  <a:txBody>
                    <a:bodyPr/>
                    <a:lstStyle/>
                    <a:p>
                      <a:r>
                        <a:rPr lang="en-US" dirty="0" smtClean="0"/>
                        <a:t>Soldiers</a:t>
                      </a:r>
                    </a:p>
                    <a:p>
                      <a:r>
                        <a:rPr lang="en-US" dirty="0" smtClean="0"/>
                        <a:t>Citizens</a:t>
                      </a:r>
                    </a:p>
                    <a:p>
                      <a:r>
                        <a:rPr lang="en-US" dirty="0" smtClean="0"/>
                        <a:t>Politicians</a:t>
                      </a:r>
                    </a:p>
                    <a:p>
                      <a:r>
                        <a:rPr lang="en-US" dirty="0" smtClean="0"/>
                        <a:t>Children</a:t>
                      </a:r>
                    </a:p>
                    <a:p>
                      <a:r>
                        <a:rPr lang="en-US" dirty="0" smtClean="0"/>
                        <a:t>EVERYONE</a:t>
                      </a:r>
                      <a:endParaRPr lang="en-US" dirty="0"/>
                    </a:p>
                  </a:txBody>
                  <a:tcPr/>
                </a:tc>
                <a:tc>
                  <a:txBody>
                    <a:bodyPr/>
                    <a:lstStyle/>
                    <a:p>
                      <a:r>
                        <a:rPr lang="en-US" dirty="0" err="1" smtClean="0"/>
                        <a:t>Humvee</a:t>
                      </a:r>
                      <a:endParaRPr lang="en-US" dirty="0" smtClean="0"/>
                    </a:p>
                    <a:p>
                      <a:r>
                        <a:rPr lang="en-US" dirty="0" err="1" smtClean="0"/>
                        <a:t>IEDs</a:t>
                      </a:r>
                      <a:endParaRPr lang="en-US" dirty="0" smtClean="0"/>
                    </a:p>
                    <a:p>
                      <a:r>
                        <a:rPr lang="en-US" dirty="0" smtClean="0"/>
                        <a:t>Fight</a:t>
                      </a:r>
                      <a:r>
                        <a:rPr lang="en-US" baseline="0" dirty="0" smtClean="0"/>
                        <a:t> on holidays? </a:t>
                      </a:r>
                    </a:p>
                    <a:p>
                      <a:endParaRPr lang="en-US" dirty="0" smtClean="0"/>
                    </a:p>
                  </a:txBody>
                  <a:tcPr/>
                </a:tc>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TextBox 1"/>
          <p:cNvSpPr txBox="1">
            <a:spLocks noChangeArrowheads="1"/>
          </p:cNvSpPr>
          <p:nvPr/>
        </p:nvSpPr>
        <p:spPr bwMode="auto">
          <a:xfrm>
            <a:off x="5216232" y="430928"/>
            <a:ext cx="3170315" cy="5078314"/>
          </a:xfrm>
          <a:prstGeom prst="rect">
            <a:avLst/>
          </a:prstGeom>
          <a:noFill/>
          <a:ln w="9525">
            <a:noFill/>
            <a:miter lim="800000"/>
            <a:headEnd/>
            <a:tailEnd/>
          </a:ln>
        </p:spPr>
        <p:txBody>
          <a:bodyPr wrap="square">
            <a:prstTxWarp prst="textNoShape">
              <a:avLst/>
            </a:prstTxWarp>
            <a:spAutoFit/>
          </a:bodyPr>
          <a:lstStyle/>
          <a:p>
            <a:r>
              <a:rPr lang="en-US" sz="3600" dirty="0"/>
              <a:t>Habit 3- Facilitate student use of academic language. </a:t>
            </a:r>
          </a:p>
          <a:p>
            <a:endParaRPr lang="en-US" sz="3600" dirty="0"/>
          </a:p>
          <a:p>
            <a:endParaRPr lang="en-US" sz="3600" dirty="0"/>
          </a:p>
          <a:p>
            <a:r>
              <a:rPr lang="en-US" sz="3600" i="1" dirty="0"/>
              <a:t>HOW have we done it so far?</a:t>
            </a:r>
          </a:p>
        </p:txBody>
      </p:sp>
      <p:pic>
        <p:nvPicPr>
          <p:cNvPr id="3" name="Picture 2"/>
          <p:cNvPicPr>
            <a:picLocks noChangeAspect="1"/>
          </p:cNvPicPr>
          <p:nvPr/>
        </p:nvPicPr>
        <p:blipFill>
          <a:blip r:embed="rId3"/>
          <a:stretch>
            <a:fillRect/>
          </a:stretch>
        </p:blipFill>
        <p:spPr>
          <a:xfrm>
            <a:off x="396931" y="1733278"/>
            <a:ext cx="4726671" cy="3088092"/>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0"/>
          <a:ext cx="9144000" cy="6686960"/>
        </p:xfrm>
        <a:graphic>
          <a:graphicData uri="http://schemas.openxmlformats.org/drawingml/2006/table">
            <a:tbl>
              <a:tblPr firstRow="1" bandRow="1">
                <a:tableStyleId>{5C22544A-7EE6-4342-B048-85BDC9FD1C3A}</a:tableStyleId>
              </a:tblPr>
              <a:tblGrid>
                <a:gridCol w="1524000"/>
                <a:gridCol w="1524000"/>
                <a:gridCol w="1524000"/>
                <a:gridCol w="1524000"/>
                <a:gridCol w="1524000"/>
                <a:gridCol w="1524000"/>
              </a:tblGrid>
              <a:tr h="418590">
                <a:tc>
                  <a:txBody>
                    <a:bodyPr/>
                    <a:lstStyle/>
                    <a:p>
                      <a:endParaRPr lang="en-US" dirty="0"/>
                    </a:p>
                  </a:txBody>
                  <a:tcPr/>
                </a:tc>
                <a:tc>
                  <a:txBody>
                    <a:bodyPr/>
                    <a:lstStyle/>
                    <a:p>
                      <a:r>
                        <a:rPr lang="en-US" dirty="0" smtClean="0"/>
                        <a:t>Habit</a:t>
                      </a:r>
                      <a:r>
                        <a:rPr lang="en-US" baseline="0" dirty="0" smtClean="0"/>
                        <a:t> 1</a:t>
                      </a:r>
                      <a:endParaRPr lang="en-US" dirty="0"/>
                    </a:p>
                  </a:txBody>
                  <a:tcPr/>
                </a:tc>
                <a:tc>
                  <a:txBody>
                    <a:bodyPr/>
                    <a:lstStyle/>
                    <a:p>
                      <a:r>
                        <a:rPr lang="en-US" dirty="0" smtClean="0"/>
                        <a:t>Habit 2</a:t>
                      </a:r>
                      <a:endParaRPr lang="en-US" dirty="0"/>
                    </a:p>
                  </a:txBody>
                  <a:tcPr/>
                </a:tc>
                <a:tc>
                  <a:txBody>
                    <a:bodyPr/>
                    <a:lstStyle/>
                    <a:p>
                      <a:r>
                        <a:rPr lang="en-US" dirty="0" smtClean="0"/>
                        <a:t>Habit 3</a:t>
                      </a:r>
                      <a:endParaRPr lang="en-US" dirty="0"/>
                    </a:p>
                  </a:txBody>
                  <a:tcPr/>
                </a:tc>
                <a:tc>
                  <a:txBody>
                    <a:bodyPr/>
                    <a:lstStyle/>
                    <a:p>
                      <a:r>
                        <a:rPr lang="en-US" dirty="0" smtClean="0"/>
                        <a:t>Habit 4</a:t>
                      </a:r>
                      <a:endParaRPr lang="en-US" dirty="0"/>
                    </a:p>
                  </a:txBody>
                  <a:tcPr/>
                </a:tc>
                <a:tc>
                  <a:txBody>
                    <a:bodyPr/>
                    <a:lstStyle/>
                    <a:p>
                      <a:r>
                        <a:rPr lang="en-US" dirty="0" smtClean="0"/>
                        <a:t>Habit</a:t>
                      </a:r>
                      <a:r>
                        <a:rPr lang="en-US" baseline="0" dirty="0" smtClean="0"/>
                        <a:t> 5</a:t>
                      </a:r>
                      <a:endParaRPr lang="en-US" dirty="0"/>
                    </a:p>
                  </a:txBody>
                  <a:tcPr/>
                </a:tc>
              </a:tr>
              <a:tr h="1066545">
                <a:tc>
                  <a:txBody>
                    <a:bodyPr/>
                    <a:lstStyle/>
                    <a:p>
                      <a:endParaRPr lang="en-US" sz="1400" dirty="0"/>
                    </a:p>
                  </a:txBody>
                  <a:tcPr/>
                </a:tc>
                <a:tc>
                  <a:txBody>
                    <a:bodyPr/>
                    <a:lstStyle/>
                    <a:p>
                      <a:r>
                        <a:rPr lang="en-US" sz="1400" dirty="0" smtClean="0"/>
                        <a:t>Share content and language objectives. </a:t>
                      </a:r>
                      <a:endParaRPr lang="en-US" sz="1400" dirty="0"/>
                    </a:p>
                  </a:txBody>
                  <a:tcPr/>
                </a:tc>
                <a:tc>
                  <a:txBody>
                    <a:bodyPr/>
                    <a:lstStyle/>
                    <a:p>
                      <a:r>
                        <a:rPr lang="en-US" sz="1400" dirty="0" smtClean="0"/>
                        <a:t>Focus on Vocabulary.</a:t>
                      </a:r>
                      <a:endParaRPr lang="en-US" sz="1400" dirty="0"/>
                    </a:p>
                  </a:txBody>
                  <a:tcPr/>
                </a:tc>
                <a:tc>
                  <a:txBody>
                    <a:bodyPr/>
                    <a:lstStyle/>
                    <a:p>
                      <a:r>
                        <a:rPr lang="en-US" sz="1400" dirty="0" smtClean="0"/>
                        <a:t>Facilitate student use of academic language.</a:t>
                      </a:r>
                      <a:endParaRPr lang="en-US" sz="1400" dirty="0"/>
                    </a:p>
                  </a:txBody>
                  <a:tcPr/>
                </a:tc>
                <a:tc>
                  <a:txBody>
                    <a:bodyPr/>
                    <a:lstStyle/>
                    <a:p>
                      <a:r>
                        <a:rPr lang="en-US" sz="1400" dirty="0" smtClean="0"/>
                        <a:t>Support reading challenging texts. </a:t>
                      </a:r>
                      <a:endParaRPr lang="en-US" sz="1400" dirty="0"/>
                    </a:p>
                  </a:txBody>
                  <a:tcPr/>
                </a:tc>
                <a:tc>
                  <a:txBody>
                    <a:bodyPr/>
                    <a:lstStyle/>
                    <a:p>
                      <a:r>
                        <a:rPr lang="en-US" sz="1400" dirty="0" smtClean="0"/>
                        <a:t>Guide students</a:t>
                      </a:r>
                      <a:r>
                        <a:rPr lang="en-US" sz="1400" baseline="0" dirty="0" smtClean="0"/>
                        <a:t> in academic writing. </a:t>
                      </a:r>
                      <a:endParaRPr lang="en-US" sz="1400" dirty="0"/>
                    </a:p>
                  </a:txBody>
                  <a:tcPr/>
                </a:tc>
              </a:tr>
              <a:tr h="722498">
                <a:tc>
                  <a:txBody>
                    <a:bodyPr/>
                    <a:lstStyle/>
                    <a:p>
                      <a:r>
                        <a:rPr lang="en-US" dirty="0" smtClean="0"/>
                        <a:t>Eternal</a:t>
                      </a:r>
                      <a:r>
                        <a:rPr lang="en-US" baseline="0" dirty="0" smtClean="0"/>
                        <a:t> Mingle</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722498">
                <a:tc>
                  <a:txBody>
                    <a:bodyPr/>
                    <a:lstStyle/>
                    <a:p>
                      <a:r>
                        <a:rPr lang="en-US" dirty="0" smtClean="0"/>
                        <a:t>Puzzle </a:t>
                      </a:r>
                      <a:r>
                        <a:rPr lang="en-US" dirty="0" err="1" smtClean="0"/>
                        <a:t>Palooza</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797235">
                <a:tc>
                  <a:txBody>
                    <a:bodyPr/>
                    <a:lstStyle/>
                    <a:p>
                      <a:r>
                        <a:rPr lang="en-US" dirty="0" smtClean="0"/>
                        <a:t>Sketch It</a:t>
                      </a:r>
                    </a:p>
                    <a:p>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792100">
                <a:tc>
                  <a:txBody>
                    <a:bodyPr/>
                    <a:lstStyle/>
                    <a:p>
                      <a:r>
                        <a:rPr lang="en-US" dirty="0" smtClean="0"/>
                        <a:t>Hands Down! Show Down!</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722498">
                <a:tc>
                  <a:txBody>
                    <a:bodyPr/>
                    <a:lstStyle/>
                    <a:p>
                      <a:r>
                        <a:rPr lang="en-US" dirty="0" smtClean="0"/>
                        <a:t>Turned Talking</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722498">
                <a:tc>
                  <a:txBody>
                    <a:bodyPr/>
                    <a:lstStyle/>
                    <a:p>
                      <a:r>
                        <a:rPr lang="en-US" dirty="0" smtClean="0"/>
                        <a:t>Word Quest</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722498">
                <a:tc>
                  <a:txBody>
                    <a:bodyPr/>
                    <a:lstStyle/>
                    <a:p>
                      <a:r>
                        <a:rPr lang="en-US" dirty="0" smtClean="0"/>
                        <a:t>List, Group, Label</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bl>
          </a:graphicData>
        </a:graphic>
      </p:graphicFrame>
      <p:sp>
        <p:nvSpPr>
          <p:cNvPr id="4" name="5-Point Star 3"/>
          <p:cNvSpPr/>
          <p:nvPr/>
        </p:nvSpPr>
        <p:spPr>
          <a:xfrm>
            <a:off x="3586074" y="3867861"/>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5" name="5-Point Star 4"/>
          <p:cNvSpPr/>
          <p:nvPr/>
        </p:nvSpPr>
        <p:spPr>
          <a:xfrm>
            <a:off x="3586074" y="1516873"/>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6" name="5-Point Star 5"/>
          <p:cNvSpPr/>
          <p:nvPr/>
        </p:nvSpPr>
        <p:spPr>
          <a:xfrm>
            <a:off x="5126487" y="1516873"/>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7" name="5-Point Star 6"/>
          <p:cNvSpPr/>
          <p:nvPr/>
        </p:nvSpPr>
        <p:spPr>
          <a:xfrm>
            <a:off x="6643768" y="1516873"/>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8" name="5-Point Star 7"/>
          <p:cNvSpPr/>
          <p:nvPr/>
        </p:nvSpPr>
        <p:spPr>
          <a:xfrm>
            <a:off x="8242591" y="1516873"/>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9" name="5-Point Star 8"/>
          <p:cNvSpPr/>
          <p:nvPr/>
        </p:nvSpPr>
        <p:spPr>
          <a:xfrm>
            <a:off x="3586074" y="2257127"/>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10" name="5-Point Star 9"/>
          <p:cNvSpPr/>
          <p:nvPr/>
        </p:nvSpPr>
        <p:spPr>
          <a:xfrm>
            <a:off x="5126487" y="2257127"/>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11" name="5-Point Star 10"/>
          <p:cNvSpPr/>
          <p:nvPr/>
        </p:nvSpPr>
        <p:spPr>
          <a:xfrm>
            <a:off x="6643768" y="2257127"/>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12" name="5-Point Star 11"/>
          <p:cNvSpPr/>
          <p:nvPr/>
        </p:nvSpPr>
        <p:spPr>
          <a:xfrm>
            <a:off x="8242591" y="2257127"/>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13" name="5-Point Star 12"/>
          <p:cNvSpPr/>
          <p:nvPr/>
        </p:nvSpPr>
        <p:spPr>
          <a:xfrm>
            <a:off x="3586074" y="2986080"/>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14" name="5-Point Star 13"/>
          <p:cNvSpPr/>
          <p:nvPr/>
        </p:nvSpPr>
        <p:spPr>
          <a:xfrm>
            <a:off x="5126487" y="2986080"/>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15" name="5-Point Star 14"/>
          <p:cNvSpPr/>
          <p:nvPr/>
        </p:nvSpPr>
        <p:spPr>
          <a:xfrm>
            <a:off x="6643768" y="2986080"/>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16" name="5-Point Star 15"/>
          <p:cNvSpPr/>
          <p:nvPr/>
        </p:nvSpPr>
        <p:spPr>
          <a:xfrm>
            <a:off x="8242591" y="2986080"/>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17" name="5-Point Star 16"/>
          <p:cNvSpPr/>
          <p:nvPr/>
        </p:nvSpPr>
        <p:spPr>
          <a:xfrm>
            <a:off x="2075483" y="3867861"/>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19" name="5-Point Star 18"/>
          <p:cNvSpPr/>
          <p:nvPr/>
        </p:nvSpPr>
        <p:spPr>
          <a:xfrm>
            <a:off x="2075483" y="1516873"/>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20" name="5-Point Star 19"/>
          <p:cNvSpPr/>
          <p:nvPr/>
        </p:nvSpPr>
        <p:spPr>
          <a:xfrm>
            <a:off x="5126487" y="3867861"/>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21" name="5-Point Star 20"/>
          <p:cNvSpPr/>
          <p:nvPr/>
        </p:nvSpPr>
        <p:spPr>
          <a:xfrm>
            <a:off x="6643768" y="3867861"/>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22" name="5-Point Star 21"/>
          <p:cNvSpPr/>
          <p:nvPr/>
        </p:nvSpPr>
        <p:spPr>
          <a:xfrm>
            <a:off x="2075483" y="4644538"/>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23" name="5-Point Star 22"/>
          <p:cNvSpPr/>
          <p:nvPr/>
        </p:nvSpPr>
        <p:spPr>
          <a:xfrm>
            <a:off x="3586074" y="4644538"/>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24" name="5-Point Star 23"/>
          <p:cNvSpPr/>
          <p:nvPr/>
        </p:nvSpPr>
        <p:spPr>
          <a:xfrm>
            <a:off x="5126487" y="4644538"/>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26" name="5-Point Star 25"/>
          <p:cNvSpPr/>
          <p:nvPr/>
        </p:nvSpPr>
        <p:spPr>
          <a:xfrm>
            <a:off x="6643768" y="4644538"/>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27" name="5-Point Star 26"/>
          <p:cNvSpPr/>
          <p:nvPr/>
        </p:nvSpPr>
        <p:spPr>
          <a:xfrm>
            <a:off x="3586074" y="5384792"/>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28" name="5-Point Star 27"/>
          <p:cNvSpPr/>
          <p:nvPr/>
        </p:nvSpPr>
        <p:spPr>
          <a:xfrm>
            <a:off x="2075483" y="5384792"/>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29" name="5-Point Star 28"/>
          <p:cNvSpPr/>
          <p:nvPr/>
        </p:nvSpPr>
        <p:spPr>
          <a:xfrm>
            <a:off x="5126487" y="5384792"/>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30" name="5-Point Star 29"/>
          <p:cNvSpPr/>
          <p:nvPr/>
        </p:nvSpPr>
        <p:spPr>
          <a:xfrm>
            <a:off x="6643768" y="5384792"/>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32" name="5-Point Star 31"/>
          <p:cNvSpPr/>
          <p:nvPr/>
        </p:nvSpPr>
        <p:spPr>
          <a:xfrm>
            <a:off x="8242591" y="5384792"/>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33" name="5-Point Star 32"/>
          <p:cNvSpPr/>
          <p:nvPr/>
        </p:nvSpPr>
        <p:spPr>
          <a:xfrm>
            <a:off x="3586074" y="6099106"/>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34" name="5-Point Star 33"/>
          <p:cNvSpPr/>
          <p:nvPr/>
        </p:nvSpPr>
        <p:spPr>
          <a:xfrm>
            <a:off x="5126487" y="6099106"/>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35" name="5-Point Star 34"/>
          <p:cNvSpPr/>
          <p:nvPr/>
        </p:nvSpPr>
        <p:spPr>
          <a:xfrm>
            <a:off x="6643768" y="6099106"/>
            <a:ext cx="434998" cy="587854"/>
          </a:xfrm>
          <a:prstGeom prst="star5">
            <a:avLst/>
          </a:prstGeom>
          <a:ln/>
        </p:spPr>
        <p:style>
          <a:lnRef idx="1">
            <a:schemeClr val="accent1"/>
          </a:lnRef>
          <a:fillRef idx="3">
            <a:schemeClr val="accent1"/>
          </a:fillRef>
          <a:effectRef idx="2">
            <a:schemeClr val="accent1"/>
          </a:effectRef>
          <a:fontRef idx="minor">
            <a:schemeClr val="lt1"/>
          </a:fontRef>
        </p:style>
      </p:sp>
      <p:sp>
        <p:nvSpPr>
          <p:cNvPr id="36" name="5-Point Star 35"/>
          <p:cNvSpPr/>
          <p:nvPr/>
        </p:nvSpPr>
        <p:spPr>
          <a:xfrm>
            <a:off x="8242591" y="6099106"/>
            <a:ext cx="434998" cy="587854"/>
          </a:xfrm>
          <a:prstGeom prst="star5">
            <a:avLst/>
          </a:prstGeom>
          <a:ln/>
        </p:spPr>
        <p:style>
          <a:lnRef idx="1">
            <a:schemeClr val="accent1"/>
          </a:lnRef>
          <a:fillRef idx="3">
            <a:schemeClr val="accent1"/>
          </a:fillRef>
          <a:effectRef idx="2">
            <a:schemeClr val="accent1"/>
          </a:effectRef>
          <a:fontRef idx="minor">
            <a:schemeClr val="lt1"/>
          </a:fontRef>
        </p:style>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TextBox 1"/>
          <p:cNvSpPr txBox="1">
            <a:spLocks noChangeArrowheads="1"/>
          </p:cNvSpPr>
          <p:nvPr/>
        </p:nvSpPr>
        <p:spPr bwMode="auto">
          <a:xfrm>
            <a:off x="1718979" y="997940"/>
            <a:ext cx="5638800" cy="1754188"/>
          </a:xfrm>
          <a:prstGeom prst="rect">
            <a:avLst/>
          </a:prstGeom>
          <a:noFill/>
          <a:ln w="9525">
            <a:noFill/>
            <a:miter lim="800000"/>
            <a:headEnd/>
            <a:tailEnd/>
          </a:ln>
        </p:spPr>
        <p:txBody>
          <a:bodyPr>
            <a:prstTxWarp prst="textNoShape">
              <a:avLst/>
            </a:prstTxWarp>
            <a:spAutoFit/>
          </a:bodyPr>
          <a:lstStyle/>
          <a:p>
            <a:r>
              <a:rPr lang="en-US" sz="3600" dirty="0"/>
              <a:t>Habit 4- Support students in reading challenging texts. </a:t>
            </a:r>
          </a:p>
        </p:txBody>
      </p:sp>
      <p:pic>
        <p:nvPicPr>
          <p:cNvPr id="4" name="Picture 3"/>
          <p:cNvPicPr>
            <a:picLocks noChangeAspect="1"/>
          </p:cNvPicPr>
          <p:nvPr/>
        </p:nvPicPr>
        <p:blipFill>
          <a:blip r:embed="rId3"/>
          <a:stretch>
            <a:fillRect/>
          </a:stretch>
        </p:blipFill>
        <p:spPr>
          <a:xfrm>
            <a:off x="1718979" y="2436627"/>
            <a:ext cx="5454228" cy="3389413"/>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TextBox 1"/>
          <p:cNvSpPr txBox="1">
            <a:spLocks noChangeArrowheads="1"/>
          </p:cNvSpPr>
          <p:nvPr/>
        </p:nvSpPr>
        <p:spPr bwMode="auto">
          <a:xfrm>
            <a:off x="485920" y="251722"/>
            <a:ext cx="8369201" cy="6186310"/>
          </a:xfrm>
          <a:prstGeom prst="rect">
            <a:avLst/>
          </a:prstGeom>
          <a:noFill/>
          <a:ln w="9525">
            <a:noFill/>
            <a:miter lim="800000"/>
            <a:headEnd/>
            <a:tailEnd/>
          </a:ln>
        </p:spPr>
        <p:txBody>
          <a:bodyPr wrap="square">
            <a:prstTxWarp prst="textNoShape">
              <a:avLst/>
            </a:prstTxWarp>
            <a:spAutoFit/>
          </a:bodyPr>
          <a:lstStyle/>
          <a:p>
            <a:r>
              <a:rPr lang="en-US" sz="3600" b="1" dirty="0"/>
              <a:t>Paired Reading with </a:t>
            </a:r>
            <a:r>
              <a:rPr lang="en-US" sz="3600" b="1" dirty="0" smtClean="0"/>
              <a:t>Questioning</a:t>
            </a:r>
          </a:p>
          <a:p>
            <a:endParaRPr lang="en-US" sz="3600" dirty="0" smtClean="0"/>
          </a:p>
          <a:p>
            <a:pPr marL="742950" indent="-742950">
              <a:buAutoNum type="arabicPeriod"/>
            </a:pPr>
            <a:r>
              <a:rPr lang="en-US" sz="3600" dirty="0" smtClean="0"/>
              <a:t>Sit ear to ear.</a:t>
            </a:r>
          </a:p>
          <a:p>
            <a:pPr marL="742950" indent="-742950">
              <a:buAutoNum type="arabicPeriod"/>
            </a:pPr>
            <a:r>
              <a:rPr lang="en-US" sz="3600" dirty="0" smtClean="0"/>
              <a:t>One person reads, while the other listens.</a:t>
            </a:r>
          </a:p>
          <a:p>
            <a:pPr marL="742950" indent="-742950">
              <a:buAutoNum type="arabicPeriod"/>
            </a:pPr>
            <a:r>
              <a:rPr lang="en-US" sz="3600" dirty="0" smtClean="0"/>
              <a:t>Listener asks a question.</a:t>
            </a:r>
          </a:p>
          <a:p>
            <a:pPr marL="742950" indent="-742950">
              <a:buAutoNum type="arabicPeriod"/>
            </a:pPr>
            <a:r>
              <a:rPr lang="en-US" sz="3600" dirty="0" smtClean="0"/>
              <a:t>Both find evidence in their text and tag the answer by highlighting, notes, etc.</a:t>
            </a:r>
          </a:p>
          <a:p>
            <a:pPr marL="742950" indent="-742950">
              <a:buAutoNum type="arabicPeriod"/>
            </a:pPr>
            <a:r>
              <a:rPr lang="en-US" sz="3600" dirty="0" smtClean="0"/>
              <a:t>If the answer is not right in the text (RIGHT THERE), they write in the margins. </a:t>
            </a:r>
            <a:endParaRPr lang="en-US" sz="3600" dirty="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TextBox 1"/>
          <p:cNvSpPr txBox="1">
            <a:spLocks noChangeArrowheads="1"/>
          </p:cNvSpPr>
          <p:nvPr/>
        </p:nvSpPr>
        <p:spPr bwMode="auto">
          <a:xfrm>
            <a:off x="2010672" y="669073"/>
            <a:ext cx="5638800" cy="1200150"/>
          </a:xfrm>
          <a:prstGeom prst="rect">
            <a:avLst/>
          </a:prstGeom>
          <a:noFill/>
          <a:ln w="9525">
            <a:noFill/>
            <a:miter lim="800000"/>
            <a:headEnd/>
            <a:tailEnd/>
          </a:ln>
        </p:spPr>
        <p:txBody>
          <a:bodyPr>
            <a:prstTxWarp prst="textNoShape">
              <a:avLst/>
            </a:prstTxWarp>
            <a:spAutoFit/>
          </a:bodyPr>
          <a:lstStyle/>
          <a:p>
            <a:r>
              <a:rPr lang="en-US" sz="3600" dirty="0"/>
              <a:t>Habit 5- Guide students in academic writing</a:t>
            </a:r>
          </a:p>
        </p:txBody>
      </p:sp>
      <p:pic>
        <p:nvPicPr>
          <p:cNvPr id="3" name="Picture 2"/>
          <p:cNvPicPr>
            <a:picLocks noChangeAspect="1"/>
          </p:cNvPicPr>
          <p:nvPr/>
        </p:nvPicPr>
        <p:blipFill>
          <a:blip r:embed="rId3"/>
          <a:stretch>
            <a:fillRect/>
          </a:stretch>
        </p:blipFill>
        <p:spPr>
          <a:xfrm>
            <a:off x="2199888" y="1869223"/>
            <a:ext cx="4921404" cy="4921404"/>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97459" y="343258"/>
            <a:ext cx="8351730" cy="5262980"/>
          </a:xfrm>
          <a:prstGeom prst="rect">
            <a:avLst/>
          </a:prstGeom>
          <a:noFill/>
        </p:spPr>
        <p:txBody>
          <a:bodyPr wrap="square" rtlCol="0">
            <a:spAutoFit/>
          </a:bodyPr>
          <a:lstStyle/>
          <a:p>
            <a:r>
              <a:rPr lang="en-US" sz="2800" dirty="0" smtClean="0"/>
              <a:t>Reciprocal Writing</a:t>
            </a:r>
          </a:p>
          <a:p>
            <a:endParaRPr lang="en-US" sz="2800" dirty="0" smtClean="0"/>
          </a:p>
          <a:p>
            <a:pPr marL="514350" indent="-514350">
              <a:buAutoNum type="arabicPeriod"/>
            </a:pPr>
            <a:r>
              <a:rPr lang="en-US" sz="2800" dirty="0" smtClean="0"/>
              <a:t>PREDICT: </a:t>
            </a:r>
            <a:r>
              <a:rPr lang="en-US" sz="2800" dirty="0" smtClean="0">
                <a:solidFill>
                  <a:srgbClr val="FF0000"/>
                </a:solidFill>
              </a:rPr>
              <a:t>One thing I predict will happen as a result of this workshop is…..</a:t>
            </a:r>
          </a:p>
          <a:p>
            <a:pPr marL="514350" indent="-514350"/>
            <a:endParaRPr lang="en-US" sz="2800" dirty="0" smtClean="0"/>
          </a:p>
          <a:p>
            <a:pPr marL="514350" indent="-514350">
              <a:buAutoNum type="arabicPeriod"/>
            </a:pPr>
            <a:r>
              <a:rPr lang="en-US" sz="2800" dirty="0" smtClean="0"/>
              <a:t>CLARIFY: </a:t>
            </a:r>
            <a:r>
              <a:rPr lang="en-US" sz="2800" dirty="0" smtClean="0">
                <a:solidFill>
                  <a:srgbClr val="FF0000"/>
                </a:solidFill>
              </a:rPr>
              <a:t>The most important thing for me today was….</a:t>
            </a:r>
          </a:p>
          <a:p>
            <a:pPr marL="514350" indent="-514350"/>
            <a:endParaRPr lang="en-US" sz="2800" dirty="0" smtClean="0"/>
          </a:p>
          <a:p>
            <a:pPr marL="514350" indent="-514350">
              <a:buAutoNum type="arabicPeriod"/>
            </a:pPr>
            <a:r>
              <a:rPr lang="en-US" sz="2800" dirty="0" smtClean="0"/>
              <a:t>QUESTION: </a:t>
            </a:r>
            <a:r>
              <a:rPr lang="en-US" sz="2800" dirty="0" smtClean="0">
                <a:solidFill>
                  <a:srgbClr val="FF0000"/>
                </a:solidFill>
              </a:rPr>
              <a:t>I am still wondering about……</a:t>
            </a:r>
          </a:p>
          <a:p>
            <a:pPr marL="514350" indent="-514350"/>
            <a:endParaRPr lang="en-US" sz="2800" dirty="0" smtClean="0"/>
          </a:p>
          <a:p>
            <a:pPr marL="514350" indent="-514350">
              <a:buAutoNum type="arabicPeriod"/>
            </a:pPr>
            <a:r>
              <a:rPr lang="en-US" sz="2800" dirty="0" smtClean="0"/>
              <a:t>SUMMARIZE: </a:t>
            </a:r>
            <a:r>
              <a:rPr lang="en-US" sz="2800" dirty="0" smtClean="0">
                <a:solidFill>
                  <a:srgbClr val="FF0000"/>
                </a:solidFill>
              </a:rPr>
              <a:t>To put this workshop into just a few words, I would say…..</a:t>
            </a: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426682" y="2925778"/>
            <a:ext cx="4808007" cy="1569660"/>
          </a:xfrm>
          <a:prstGeom prst="rect">
            <a:avLst/>
          </a:prstGeom>
          <a:noFill/>
        </p:spPr>
        <p:txBody>
          <a:bodyPr wrap="square" rtlCol="0">
            <a:spAutoFit/>
          </a:bodyPr>
          <a:lstStyle/>
          <a:p>
            <a:pPr algn="ctr"/>
            <a:r>
              <a:rPr lang="en-US" sz="4800" b="1" dirty="0" smtClean="0"/>
              <a:t>STELLAR STRATEGIES</a:t>
            </a:r>
            <a:endParaRPr lang="en-US" sz="4800" b="1" dirty="0"/>
          </a:p>
        </p:txBody>
      </p:sp>
      <p:sp>
        <p:nvSpPr>
          <p:cNvPr id="3" name="TextBox 2"/>
          <p:cNvSpPr txBox="1"/>
          <p:nvPr/>
        </p:nvSpPr>
        <p:spPr>
          <a:xfrm rot="19774183">
            <a:off x="442245" y="1576291"/>
            <a:ext cx="3968873" cy="523220"/>
          </a:xfrm>
          <a:prstGeom prst="rect">
            <a:avLst/>
          </a:prstGeom>
          <a:noFill/>
        </p:spPr>
        <p:txBody>
          <a:bodyPr wrap="square" rtlCol="0">
            <a:spAutoFit/>
          </a:bodyPr>
          <a:lstStyle/>
          <a:p>
            <a:r>
              <a:rPr lang="en-US" sz="2800" dirty="0" smtClean="0">
                <a:solidFill>
                  <a:srgbClr val="800000"/>
                </a:solidFill>
                <a:latin typeface="Big Caslon Medium"/>
              </a:rPr>
              <a:t>Eternal Mingle</a:t>
            </a:r>
            <a:endParaRPr lang="en-US" sz="2800" dirty="0">
              <a:solidFill>
                <a:srgbClr val="800000"/>
              </a:solidFill>
              <a:latin typeface="Big Caslon Medium"/>
            </a:endParaRPr>
          </a:p>
        </p:txBody>
      </p:sp>
      <p:sp>
        <p:nvSpPr>
          <p:cNvPr id="4" name="TextBox 3"/>
          <p:cNvSpPr txBox="1"/>
          <p:nvPr/>
        </p:nvSpPr>
        <p:spPr>
          <a:xfrm rot="1862773">
            <a:off x="4445136" y="2510280"/>
            <a:ext cx="4547194" cy="830997"/>
          </a:xfrm>
          <a:prstGeom prst="rect">
            <a:avLst/>
          </a:prstGeom>
          <a:noFill/>
        </p:spPr>
        <p:txBody>
          <a:bodyPr wrap="square" rtlCol="0">
            <a:spAutoFit/>
          </a:bodyPr>
          <a:lstStyle/>
          <a:p>
            <a:r>
              <a:rPr lang="en-US" sz="4800" dirty="0" smtClean="0">
                <a:solidFill>
                  <a:srgbClr val="FF0000"/>
                </a:solidFill>
                <a:latin typeface="Abscissa"/>
              </a:rPr>
              <a:t>Sentence Frames</a:t>
            </a:r>
            <a:endParaRPr lang="en-US" sz="4800" dirty="0">
              <a:solidFill>
                <a:srgbClr val="FF0000"/>
              </a:solidFill>
              <a:latin typeface="Abscissa"/>
            </a:endParaRPr>
          </a:p>
        </p:txBody>
      </p:sp>
      <p:sp>
        <p:nvSpPr>
          <p:cNvPr id="5" name="TextBox 4"/>
          <p:cNvSpPr txBox="1"/>
          <p:nvPr/>
        </p:nvSpPr>
        <p:spPr>
          <a:xfrm rot="21071763">
            <a:off x="555807" y="5126336"/>
            <a:ext cx="5404222" cy="646331"/>
          </a:xfrm>
          <a:prstGeom prst="rect">
            <a:avLst/>
          </a:prstGeom>
          <a:noFill/>
        </p:spPr>
        <p:txBody>
          <a:bodyPr wrap="square" rtlCol="0">
            <a:spAutoFit/>
          </a:bodyPr>
          <a:lstStyle/>
          <a:p>
            <a:r>
              <a:rPr lang="en-US" sz="3600" dirty="0" smtClean="0">
                <a:solidFill>
                  <a:srgbClr val="008000"/>
                </a:solidFill>
                <a:latin typeface="Celestial Normal"/>
              </a:rPr>
              <a:t>Puzzle </a:t>
            </a:r>
            <a:r>
              <a:rPr lang="en-US" sz="3600" dirty="0" err="1" smtClean="0">
                <a:solidFill>
                  <a:srgbClr val="008000"/>
                </a:solidFill>
                <a:latin typeface="Celestial Normal"/>
              </a:rPr>
              <a:t>PaloozA</a:t>
            </a:r>
            <a:endParaRPr lang="en-US" sz="3600" dirty="0">
              <a:solidFill>
                <a:srgbClr val="008000"/>
              </a:solidFill>
              <a:latin typeface="Celestial Normal"/>
            </a:endParaRPr>
          </a:p>
        </p:txBody>
      </p:sp>
      <p:sp>
        <p:nvSpPr>
          <p:cNvPr id="6" name="TextBox 5"/>
          <p:cNvSpPr txBox="1"/>
          <p:nvPr/>
        </p:nvSpPr>
        <p:spPr>
          <a:xfrm rot="874628">
            <a:off x="6004954" y="5069080"/>
            <a:ext cx="2875972" cy="584776"/>
          </a:xfrm>
          <a:prstGeom prst="rect">
            <a:avLst/>
          </a:prstGeom>
          <a:noFill/>
        </p:spPr>
        <p:txBody>
          <a:bodyPr wrap="square" rtlCol="0">
            <a:spAutoFit/>
          </a:bodyPr>
          <a:lstStyle/>
          <a:p>
            <a:r>
              <a:rPr lang="en-US" sz="3200" dirty="0" smtClean="0">
                <a:solidFill>
                  <a:srgbClr val="660066"/>
                </a:solidFill>
                <a:latin typeface="Handwriting - Dakota"/>
              </a:rPr>
              <a:t>SKETCH IT!</a:t>
            </a:r>
            <a:endParaRPr lang="en-US" sz="3200" dirty="0">
              <a:solidFill>
                <a:srgbClr val="660066"/>
              </a:solidFill>
              <a:latin typeface="Handwriting - Dakota"/>
            </a:endParaRPr>
          </a:p>
        </p:txBody>
      </p:sp>
      <p:sp>
        <p:nvSpPr>
          <p:cNvPr id="7" name="TextBox 6"/>
          <p:cNvSpPr txBox="1"/>
          <p:nvPr/>
        </p:nvSpPr>
        <p:spPr>
          <a:xfrm rot="21080528">
            <a:off x="6486272" y="464949"/>
            <a:ext cx="3209117" cy="1200329"/>
          </a:xfrm>
          <a:prstGeom prst="rect">
            <a:avLst/>
          </a:prstGeom>
          <a:noFill/>
        </p:spPr>
        <p:txBody>
          <a:bodyPr wrap="square" rtlCol="0">
            <a:spAutoFit/>
          </a:bodyPr>
          <a:lstStyle/>
          <a:p>
            <a:r>
              <a:rPr lang="en-US" sz="3600" dirty="0" smtClean="0">
                <a:solidFill>
                  <a:srgbClr val="0000FF"/>
                </a:solidFill>
                <a:latin typeface="Lizard"/>
              </a:rPr>
              <a:t>HANDS DOWN</a:t>
            </a:r>
          </a:p>
          <a:p>
            <a:r>
              <a:rPr lang="en-US" sz="3600" dirty="0" smtClean="0">
                <a:solidFill>
                  <a:srgbClr val="0000FF"/>
                </a:solidFill>
                <a:latin typeface="Lizard"/>
              </a:rPr>
              <a:t>SHOW DOWN</a:t>
            </a:r>
            <a:endParaRPr lang="en-US" sz="3600" dirty="0">
              <a:solidFill>
                <a:srgbClr val="0000FF"/>
              </a:solidFill>
              <a:latin typeface="Lizard"/>
            </a:endParaRPr>
          </a:p>
        </p:txBody>
      </p:sp>
      <p:sp>
        <p:nvSpPr>
          <p:cNvPr id="8" name="TextBox 7"/>
          <p:cNvSpPr txBox="1"/>
          <p:nvPr/>
        </p:nvSpPr>
        <p:spPr>
          <a:xfrm rot="17541692">
            <a:off x="136856" y="3889696"/>
            <a:ext cx="2313454" cy="584776"/>
          </a:xfrm>
          <a:prstGeom prst="rect">
            <a:avLst/>
          </a:prstGeom>
          <a:noFill/>
        </p:spPr>
        <p:txBody>
          <a:bodyPr wrap="none" rtlCol="0">
            <a:spAutoFit/>
          </a:bodyPr>
          <a:lstStyle/>
          <a:p>
            <a:r>
              <a:rPr lang="en-US" sz="3200" dirty="0" smtClean="0">
                <a:solidFill>
                  <a:srgbClr val="FF6600"/>
                </a:solidFill>
                <a:latin typeface="Bradley Hand ITC TT"/>
              </a:rPr>
              <a:t>Word Quest</a:t>
            </a:r>
            <a:endParaRPr lang="en-US" sz="3200" dirty="0">
              <a:solidFill>
                <a:srgbClr val="FF6600"/>
              </a:solidFill>
              <a:latin typeface="Bradley Hand ITC TT"/>
            </a:endParaRPr>
          </a:p>
        </p:txBody>
      </p:sp>
      <p:sp>
        <p:nvSpPr>
          <p:cNvPr id="9" name="TextBox 8"/>
          <p:cNvSpPr txBox="1"/>
          <p:nvPr/>
        </p:nvSpPr>
        <p:spPr>
          <a:xfrm>
            <a:off x="1783575" y="230247"/>
            <a:ext cx="4381518" cy="584776"/>
          </a:xfrm>
          <a:prstGeom prst="rect">
            <a:avLst/>
          </a:prstGeom>
          <a:noFill/>
        </p:spPr>
        <p:txBody>
          <a:bodyPr wrap="none" rtlCol="0">
            <a:spAutoFit/>
          </a:bodyPr>
          <a:lstStyle/>
          <a:p>
            <a:r>
              <a:rPr lang="en-US" sz="3200" dirty="0" smtClean="0">
                <a:solidFill>
                  <a:srgbClr val="3366FF"/>
                </a:solidFill>
                <a:latin typeface="Didot"/>
              </a:rPr>
              <a:t>Turned/Timed Talking</a:t>
            </a:r>
            <a:endParaRPr lang="en-US" sz="3200" dirty="0">
              <a:solidFill>
                <a:srgbClr val="3366FF"/>
              </a:solidFill>
              <a:latin typeface="Didot"/>
            </a:endParaRPr>
          </a:p>
        </p:txBody>
      </p:sp>
      <p:sp>
        <p:nvSpPr>
          <p:cNvPr id="10" name="TextBox 9"/>
          <p:cNvSpPr txBox="1"/>
          <p:nvPr/>
        </p:nvSpPr>
        <p:spPr>
          <a:xfrm>
            <a:off x="239882" y="230247"/>
            <a:ext cx="1543693" cy="1569660"/>
          </a:xfrm>
          <a:prstGeom prst="rect">
            <a:avLst/>
          </a:prstGeom>
          <a:noFill/>
        </p:spPr>
        <p:txBody>
          <a:bodyPr wrap="square" rtlCol="0">
            <a:spAutoFit/>
          </a:bodyPr>
          <a:lstStyle/>
          <a:p>
            <a:r>
              <a:rPr lang="en-US" sz="3200" dirty="0" smtClean="0">
                <a:solidFill>
                  <a:schemeClr val="accent5">
                    <a:lumMod val="75000"/>
                  </a:schemeClr>
                </a:solidFill>
              </a:rPr>
              <a:t>List, Group, Label !</a:t>
            </a:r>
            <a:endParaRPr lang="en-US" sz="3200" dirty="0">
              <a:solidFill>
                <a:schemeClr val="accent5">
                  <a:lumMod val="75000"/>
                </a:schemeClr>
              </a:solidFill>
            </a:endParaRPr>
          </a:p>
        </p:txBody>
      </p:sp>
      <p:sp>
        <p:nvSpPr>
          <p:cNvPr id="11" name="TextBox 10"/>
          <p:cNvSpPr txBox="1"/>
          <p:nvPr/>
        </p:nvSpPr>
        <p:spPr>
          <a:xfrm rot="18990754">
            <a:off x="2007116" y="1732301"/>
            <a:ext cx="3141278" cy="954107"/>
          </a:xfrm>
          <a:prstGeom prst="rect">
            <a:avLst/>
          </a:prstGeom>
          <a:noFill/>
        </p:spPr>
        <p:txBody>
          <a:bodyPr wrap="square" rtlCol="0">
            <a:spAutoFit/>
          </a:bodyPr>
          <a:lstStyle/>
          <a:p>
            <a:r>
              <a:rPr lang="en-US" sz="2800" dirty="0" smtClean="0">
                <a:solidFill>
                  <a:schemeClr val="accent3">
                    <a:lumMod val="50000"/>
                  </a:schemeClr>
                </a:solidFill>
              </a:rPr>
              <a:t>Paired Reading with Questioning</a:t>
            </a:r>
            <a:endParaRPr lang="en-US" sz="2800" dirty="0">
              <a:solidFill>
                <a:schemeClr val="accent3">
                  <a:lumMod val="50000"/>
                </a:schemeClr>
              </a:solidFill>
            </a:endParaRPr>
          </a:p>
        </p:txBody>
      </p:sp>
      <p:sp>
        <p:nvSpPr>
          <p:cNvPr id="12" name="TextBox 11"/>
          <p:cNvSpPr txBox="1"/>
          <p:nvPr/>
        </p:nvSpPr>
        <p:spPr>
          <a:xfrm>
            <a:off x="4556540" y="6006361"/>
            <a:ext cx="4084264" cy="584776"/>
          </a:xfrm>
          <a:prstGeom prst="rect">
            <a:avLst/>
          </a:prstGeom>
          <a:noFill/>
        </p:spPr>
        <p:txBody>
          <a:bodyPr wrap="square" rtlCol="0">
            <a:spAutoFit/>
          </a:bodyPr>
          <a:lstStyle/>
          <a:p>
            <a:r>
              <a:rPr lang="en-US" sz="3200" dirty="0" smtClean="0">
                <a:solidFill>
                  <a:schemeClr val="bg2">
                    <a:lumMod val="25000"/>
                  </a:schemeClr>
                </a:solidFill>
                <a:latin typeface="American Typewriter Light"/>
              </a:rPr>
              <a:t>Reciprocal Writing</a:t>
            </a:r>
            <a:endParaRPr lang="en-US" sz="3200" dirty="0">
              <a:solidFill>
                <a:schemeClr val="bg2">
                  <a:lumMod val="25000"/>
                </a:schemeClr>
              </a:solidFill>
              <a:latin typeface="American Typewriter Light"/>
            </a:endParaRPr>
          </a:p>
        </p:txBody>
      </p:sp>
      <p:sp>
        <p:nvSpPr>
          <p:cNvPr id="13" name="TextBox 12"/>
          <p:cNvSpPr txBox="1"/>
          <p:nvPr/>
        </p:nvSpPr>
        <p:spPr>
          <a:xfrm rot="16200000">
            <a:off x="7276277" y="3082854"/>
            <a:ext cx="3150670" cy="584776"/>
          </a:xfrm>
          <a:prstGeom prst="rect">
            <a:avLst/>
          </a:prstGeom>
          <a:noFill/>
        </p:spPr>
        <p:txBody>
          <a:bodyPr wrap="square" rtlCol="0">
            <a:spAutoFit/>
          </a:bodyPr>
          <a:lstStyle/>
          <a:p>
            <a:r>
              <a:rPr lang="en-US" sz="3200" dirty="0" smtClean="0">
                <a:solidFill>
                  <a:schemeClr val="accent2">
                    <a:lumMod val="75000"/>
                  </a:schemeClr>
                </a:solidFill>
                <a:latin typeface="Apple Casual"/>
              </a:rPr>
              <a:t>Toss and Talk</a:t>
            </a:r>
            <a:endParaRPr lang="en-US" sz="3200" dirty="0">
              <a:solidFill>
                <a:schemeClr val="accent2">
                  <a:lumMod val="75000"/>
                </a:schemeClr>
              </a:solidFill>
              <a:latin typeface="Apple Casua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2"/>
          <p:cNvSpPr>
            <a:spLocks noGrp="1" noChangeArrowheads="1"/>
          </p:cNvSpPr>
          <p:nvPr>
            <p:ph type="body" idx="1"/>
          </p:nvPr>
        </p:nvSpPr>
        <p:spPr>
          <a:xfrm>
            <a:off x="1828800" y="228600"/>
            <a:ext cx="6934200" cy="6324600"/>
          </a:xfrm>
        </p:spPr>
        <p:txBody>
          <a:bodyPr/>
          <a:lstStyle/>
          <a:p>
            <a:pPr eaLnBrk="1" hangingPunct="1">
              <a:lnSpc>
                <a:spcPct val="90000"/>
              </a:lnSpc>
              <a:buFontTx/>
              <a:buNone/>
            </a:pPr>
            <a:r>
              <a:rPr lang="en-US" sz="3600" dirty="0">
                <a:solidFill>
                  <a:schemeClr val="accent2"/>
                </a:solidFill>
                <a:ea typeface="ＭＳ Ｐゴシック" pitchFamily="-109" charset="-128"/>
                <a:cs typeface="ＭＳ Ｐゴシック" pitchFamily="-109" charset="-128"/>
              </a:rPr>
              <a:t>CONTENT Objective:</a:t>
            </a:r>
            <a:r>
              <a:rPr lang="en-US" sz="3600" dirty="0">
                <a:ea typeface="ＭＳ Ｐゴシック" pitchFamily="-109" charset="-128"/>
                <a:cs typeface="ＭＳ Ｐゴシック" pitchFamily="-109" charset="-128"/>
              </a:rPr>
              <a:t> I can recognize some basic needs of Academic Language Learners for learning academic language by participating in some STELLAR </a:t>
            </a:r>
            <a:r>
              <a:rPr lang="en-US" sz="3600" dirty="0" smtClean="0">
                <a:ea typeface="ＭＳ Ｐゴシック" pitchFamily="-109" charset="-128"/>
                <a:cs typeface="ＭＳ Ｐゴシック" pitchFamily="-109" charset="-128"/>
              </a:rPr>
              <a:t>strategies. </a:t>
            </a:r>
            <a:endParaRPr lang="en-US" sz="3600" dirty="0">
              <a:ea typeface="ＭＳ Ｐゴシック" pitchFamily="-109" charset="-128"/>
              <a:cs typeface="ＭＳ Ｐゴシック" pitchFamily="-109" charset="-128"/>
            </a:endParaRPr>
          </a:p>
          <a:p>
            <a:pPr eaLnBrk="1" hangingPunct="1">
              <a:lnSpc>
                <a:spcPct val="90000"/>
              </a:lnSpc>
              <a:buFontTx/>
              <a:buNone/>
            </a:pPr>
            <a:r>
              <a:rPr lang="en-US" sz="3600" dirty="0">
                <a:solidFill>
                  <a:schemeClr val="accent2"/>
                </a:solidFill>
                <a:ea typeface="ＭＳ Ｐゴシック" pitchFamily="-109" charset="-128"/>
                <a:cs typeface="ＭＳ Ｐゴシック" pitchFamily="-109" charset="-128"/>
              </a:rPr>
              <a:t>LANGUAGE Objective:</a:t>
            </a:r>
            <a:r>
              <a:rPr lang="en-US" sz="3600" dirty="0">
                <a:ea typeface="ＭＳ Ｐゴシック" pitchFamily="-109" charset="-128"/>
                <a:cs typeface="ＭＳ Ｐゴシック" pitchFamily="-109" charset="-128"/>
              </a:rPr>
              <a:t> I can</a:t>
            </a:r>
            <a:r>
              <a:rPr lang="en-US" sz="3600" dirty="0" smtClean="0">
                <a:ea typeface="ＭＳ Ｐゴシック" pitchFamily="-109" charset="-128"/>
                <a:cs typeface="ＭＳ Ｐゴシック" pitchFamily="-109" charset="-128"/>
              </a:rPr>
              <a:t> apply </a:t>
            </a:r>
            <a:r>
              <a:rPr lang="en-US" sz="3600" dirty="0">
                <a:ea typeface="ＭＳ Ｐゴシック" pitchFamily="-109" charset="-128"/>
                <a:cs typeface="ＭＳ Ｐゴシック" pitchFamily="-109" charset="-128"/>
              </a:rPr>
              <a:t>some ideas for using STELLAR strategies in my classroom by writing specific uses for those strategies in my</a:t>
            </a:r>
            <a:r>
              <a:rPr lang="en-US" sz="3600" dirty="0" smtClean="0">
                <a:ea typeface="ＭＳ Ｐゴシック" pitchFamily="-109" charset="-128"/>
                <a:cs typeface="ＭＳ Ｐゴシック" pitchFamily="-109" charset="-128"/>
              </a:rPr>
              <a:t> STELLAR </a:t>
            </a:r>
            <a:r>
              <a:rPr lang="en-US" sz="3600" dirty="0">
                <a:ea typeface="ＭＳ Ｐゴシック" pitchFamily="-109" charset="-128"/>
                <a:cs typeface="ＭＳ Ｐゴシック" pitchFamily="-109" charset="-128"/>
              </a:rPr>
              <a:t>handout. </a:t>
            </a:r>
          </a:p>
          <a:p>
            <a:pPr eaLnBrk="1" hangingPunct="1">
              <a:lnSpc>
                <a:spcPct val="90000"/>
              </a:lnSpc>
            </a:pPr>
            <a:endParaRPr lang="en-US" sz="3600" dirty="0">
              <a:ea typeface="ＭＳ Ｐゴシック" pitchFamily="-109" charset="-128"/>
              <a:cs typeface="ＭＳ Ｐゴシック" pitchFamily="-109" charset="-128"/>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normAutofit fontScale="90000"/>
          </a:bodyPr>
          <a:lstStyle/>
          <a:p>
            <a:r>
              <a:rPr lang="en-US" smtClean="0">
                <a:ea typeface="ＭＳ Ｐゴシック" pitchFamily="-109" charset="-128"/>
                <a:cs typeface="ＭＳ Ｐゴシック" pitchFamily="-109" charset="-128"/>
              </a:rPr>
              <a:t/>
            </a:r>
            <a:br>
              <a:rPr lang="en-US" smtClean="0">
                <a:ea typeface="ＭＳ Ｐゴシック" pitchFamily="-109" charset="-128"/>
                <a:cs typeface="ＭＳ Ｐゴシック" pitchFamily="-109" charset="-128"/>
              </a:rPr>
            </a:br>
            <a:endParaRPr lang="en-US" smtClean="0">
              <a:ea typeface="ＭＳ Ｐゴシック" pitchFamily="-109" charset="-128"/>
              <a:cs typeface="ＭＳ Ｐゴシック" pitchFamily="-109" charset="-128"/>
            </a:endParaRPr>
          </a:p>
        </p:txBody>
      </p:sp>
      <p:sp>
        <p:nvSpPr>
          <p:cNvPr id="48131" name="Content Placeholder 2"/>
          <p:cNvSpPr>
            <a:spLocks noGrp="1"/>
          </p:cNvSpPr>
          <p:nvPr>
            <p:ph idx="1"/>
          </p:nvPr>
        </p:nvSpPr>
        <p:spPr>
          <a:xfrm>
            <a:off x="4714052" y="1676400"/>
            <a:ext cx="5410200" cy="4648200"/>
          </a:xfrm>
        </p:spPr>
        <p:txBody>
          <a:bodyPr>
            <a:normAutofit fontScale="92500" lnSpcReduction="20000"/>
          </a:bodyPr>
          <a:lstStyle/>
          <a:p>
            <a:pPr>
              <a:buNone/>
            </a:pPr>
            <a:r>
              <a:rPr lang="en-US" sz="2800" dirty="0" smtClean="0">
                <a:ea typeface="ＭＳ Ｐゴシック" pitchFamily="-109" charset="-128"/>
                <a:cs typeface="ＭＳ Ｐゴシック" pitchFamily="-109" charset="-128"/>
                <a:hlinkClick r:id="rId2"/>
              </a:rPr>
              <a:t>WWW.STELLAR4Teachers.com</a:t>
            </a:r>
            <a:endParaRPr lang="en-US" sz="2800" dirty="0" smtClean="0">
              <a:ea typeface="ＭＳ Ｐゴシック" pitchFamily="-109" charset="-128"/>
              <a:cs typeface="ＭＳ Ｐゴシック" pitchFamily="-109" charset="-128"/>
            </a:endParaRPr>
          </a:p>
          <a:p>
            <a:endParaRPr lang="en-US" dirty="0" smtClean="0">
              <a:ea typeface="ＭＳ Ｐゴシック" pitchFamily="-109" charset="-128"/>
              <a:cs typeface="ＭＳ Ｐゴシック" pitchFamily="-109" charset="-128"/>
            </a:endParaRPr>
          </a:p>
          <a:p>
            <a:pPr>
              <a:buFontTx/>
              <a:buNone/>
            </a:pPr>
            <a:r>
              <a:rPr lang="en-US" dirty="0" smtClean="0">
                <a:ea typeface="ＭＳ Ｐゴシック" pitchFamily="-109" charset="-128"/>
                <a:cs typeface="ＭＳ Ｐゴシック" pitchFamily="-109" charset="-128"/>
              </a:rPr>
              <a:t>Liz Warner, Director</a:t>
            </a:r>
          </a:p>
          <a:p>
            <a:pPr>
              <a:buFontTx/>
              <a:buNone/>
            </a:pPr>
            <a:r>
              <a:rPr lang="en-US" dirty="0" smtClean="0">
                <a:ea typeface="ＭＳ Ｐゴシック" pitchFamily="-109" charset="-128"/>
                <a:cs typeface="ＭＳ Ｐゴシック" pitchFamily="-109" charset="-128"/>
              </a:rPr>
              <a:t>Warner Education, LLC</a:t>
            </a:r>
          </a:p>
          <a:p>
            <a:pPr>
              <a:buFontTx/>
              <a:buNone/>
            </a:pPr>
            <a:r>
              <a:rPr lang="en-US" dirty="0" smtClean="0">
                <a:ea typeface="ＭＳ Ｐゴシック" pitchFamily="-109" charset="-128"/>
                <a:cs typeface="ＭＳ Ｐゴシック" pitchFamily="-109" charset="-128"/>
                <a:hlinkClick r:id="rId3"/>
              </a:rPr>
              <a:t>LizWarner@charter.net</a:t>
            </a:r>
            <a:endParaRPr lang="en-US" dirty="0" smtClean="0">
              <a:ea typeface="ＭＳ Ｐゴシック" pitchFamily="-109" charset="-128"/>
              <a:cs typeface="ＭＳ Ｐゴシック" pitchFamily="-109" charset="-128"/>
            </a:endParaRPr>
          </a:p>
          <a:p>
            <a:pPr>
              <a:buFontTx/>
              <a:buNone/>
            </a:pPr>
            <a:endParaRPr lang="en-US" dirty="0" smtClean="0">
              <a:ea typeface="ＭＳ Ｐゴシック" pitchFamily="-109" charset="-128"/>
              <a:cs typeface="ＭＳ Ｐゴシック" pitchFamily="-109" charset="-128"/>
            </a:endParaRPr>
          </a:p>
          <a:p>
            <a:pPr>
              <a:buFontTx/>
              <a:buNone/>
            </a:pPr>
            <a:r>
              <a:rPr lang="en-US" dirty="0" smtClean="0">
                <a:ea typeface="ＭＳ Ｐゴシック" pitchFamily="-109" charset="-128"/>
                <a:cs typeface="ＭＳ Ｐゴシック" pitchFamily="-109" charset="-128"/>
              </a:rPr>
              <a:t>Cell phone</a:t>
            </a:r>
          </a:p>
          <a:p>
            <a:pPr>
              <a:buFontTx/>
              <a:buNone/>
            </a:pPr>
            <a:r>
              <a:rPr lang="en-US" dirty="0" smtClean="0">
                <a:ea typeface="ＭＳ Ｐゴシック" pitchFamily="-109" charset="-128"/>
                <a:cs typeface="ＭＳ Ｐゴシック" pitchFamily="-109" charset="-128"/>
              </a:rPr>
              <a:t>775 250 6411</a:t>
            </a:r>
          </a:p>
          <a:p>
            <a:pPr>
              <a:buFontTx/>
              <a:buNone/>
            </a:pPr>
            <a:r>
              <a:rPr lang="en-US" dirty="0" smtClean="0">
                <a:ea typeface="ＭＳ Ｐゴシック" pitchFamily="-109" charset="-128"/>
                <a:cs typeface="ＭＳ Ｐゴシック" pitchFamily="-109" charset="-128"/>
              </a:rPr>
              <a:t>Office phone and fax </a:t>
            </a:r>
          </a:p>
          <a:p>
            <a:pPr>
              <a:buFontTx/>
              <a:buNone/>
            </a:pPr>
            <a:r>
              <a:rPr lang="en-US" dirty="0" smtClean="0">
                <a:ea typeface="ＭＳ Ｐゴシック" pitchFamily="-109" charset="-128"/>
                <a:cs typeface="ＭＳ Ｐゴシック" pitchFamily="-109" charset="-128"/>
              </a:rPr>
              <a:t>775 787 7895</a:t>
            </a:r>
          </a:p>
        </p:txBody>
      </p:sp>
      <p:pic>
        <p:nvPicPr>
          <p:cNvPr id="4" name="Picture 3" descr="STELLAR-Logo.jpg"/>
          <p:cNvPicPr>
            <a:picLocks noChangeAspect="1"/>
          </p:cNvPicPr>
          <p:nvPr/>
        </p:nvPicPr>
        <p:blipFill>
          <a:blip r:embed="rId4"/>
          <a:stretch>
            <a:fillRect/>
          </a:stretch>
        </p:blipFill>
        <p:spPr>
          <a:xfrm>
            <a:off x="289500" y="1314196"/>
            <a:ext cx="4376633" cy="501040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ea typeface="ＭＳ Ｐゴシック" pitchFamily="-109" charset="-128"/>
                <a:cs typeface="ＭＳ Ｐゴシック" pitchFamily="-109" charset="-128"/>
              </a:rPr>
              <a:t>Eternal Mingle</a:t>
            </a:r>
          </a:p>
        </p:txBody>
      </p:sp>
      <p:sp>
        <p:nvSpPr>
          <p:cNvPr id="20483" name="Rectangle 3"/>
          <p:cNvSpPr>
            <a:spLocks noGrp="1" noChangeArrowheads="1"/>
          </p:cNvSpPr>
          <p:nvPr>
            <p:ph type="body" idx="1"/>
          </p:nvPr>
        </p:nvSpPr>
        <p:spPr>
          <a:xfrm>
            <a:off x="2743200" y="1752600"/>
            <a:ext cx="5715000" cy="4876800"/>
          </a:xfrm>
        </p:spPr>
        <p:txBody>
          <a:bodyPr/>
          <a:lstStyle/>
          <a:p>
            <a:pPr eaLnBrk="1" hangingPunct="1">
              <a:lnSpc>
                <a:spcPct val="80000"/>
              </a:lnSpc>
            </a:pPr>
            <a:r>
              <a:rPr lang="en-US" sz="2800">
                <a:ea typeface="ＭＳ Ｐゴシック" pitchFamily="-109" charset="-128"/>
                <a:cs typeface="ＭＳ Ｐゴシック" pitchFamily="-109" charset="-128"/>
              </a:rPr>
              <a:t>Stand up</a:t>
            </a:r>
          </a:p>
          <a:p>
            <a:pPr eaLnBrk="1" hangingPunct="1">
              <a:lnSpc>
                <a:spcPct val="80000"/>
              </a:lnSpc>
            </a:pPr>
            <a:r>
              <a:rPr lang="en-US" sz="2800">
                <a:ea typeface="ＭＳ Ｐゴシック" pitchFamily="-109" charset="-128"/>
                <a:cs typeface="ＭＳ Ｐゴシック" pitchFamily="-109" charset="-128"/>
              </a:rPr>
              <a:t>Music starts and the class mingles.</a:t>
            </a:r>
          </a:p>
          <a:p>
            <a:pPr eaLnBrk="1" hangingPunct="1">
              <a:lnSpc>
                <a:spcPct val="80000"/>
              </a:lnSpc>
            </a:pPr>
            <a:r>
              <a:rPr lang="en-US" sz="2800">
                <a:ea typeface="ＭＳ Ｐゴシック" pitchFamily="-109" charset="-128"/>
                <a:cs typeface="ＭＳ Ｐゴシック" pitchFamily="-109" charset="-128"/>
              </a:rPr>
              <a:t>Music stops and everyone FREEZES.</a:t>
            </a:r>
          </a:p>
          <a:p>
            <a:pPr eaLnBrk="1" hangingPunct="1">
              <a:lnSpc>
                <a:spcPct val="80000"/>
              </a:lnSpc>
            </a:pPr>
            <a:r>
              <a:rPr lang="en-US" sz="2800">
                <a:ea typeface="ＭＳ Ｐゴシック" pitchFamily="-109" charset="-128"/>
                <a:cs typeface="ＭＳ Ｐゴシック" pitchFamily="-109" charset="-128"/>
              </a:rPr>
              <a:t>Raise your question to find a partner.</a:t>
            </a:r>
          </a:p>
          <a:p>
            <a:pPr eaLnBrk="1" hangingPunct="1">
              <a:lnSpc>
                <a:spcPct val="80000"/>
              </a:lnSpc>
            </a:pPr>
            <a:r>
              <a:rPr lang="en-US" sz="2800">
                <a:ea typeface="ＭＳ Ｐゴシック" pitchFamily="-109" charset="-128"/>
                <a:cs typeface="ＭＳ Ｐゴシック" pitchFamily="-109" charset="-128"/>
              </a:rPr>
              <a:t>Greet your partner. “Hello. I am ……”</a:t>
            </a:r>
          </a:p>
          <a:p>
            <a:pPr eaLnBrk="1" hangingPunct="1">
              <a:lnSpc>
                <a:spcPct val="80000"/>
              </a:lnSpc>
            </a:pPr>
            <a:r>
              <a:rPr lang="en-US" sz="2800">
                <a:ea typeface="ＭＳ Ｐゴシック" pitchFamily="-109" charset="-128"/>
                <a:cs typeface="ＭＳ Ｐゴシック" pitchFamily="-109" charset="-128"/>
              </a:rPr>
              <a:t>Share information</a:t>
            </a:r>
          </a:p>
          <a:p>
            <a:pPr eaLnBrk="1" hangingPunct="1">
              <a:lnSpc>
                <a:spcPct val="80000"/>
              </a:lnSpc>
            </a:pPr>
            <a:r>
              <a:rPr lang="en-US" sz="2800">
                <a:ea typeface="ＭＳ Ｐゴシック" pitchFamily="-109" charset="-128"/>
                <a:cs typeface="ＭＳ Ｐゴシック" pitchFamily="-109" charset="-128"/>
              </a:rPr>
              <a:t>When music starts, give an appreciation and continue mingling. “You could change the world!”</a:t>
            </a:r>
          </a:p>
        </p:txBody>
      </p:sp>
      <p:pic>
        <p:nvPicPr>
          <p:cNvPr id="20484" name="Picture 4" descr="MCj02331560000[1]"/>
          <p:cNvPicPr>
            <a:picLocks noChangeAspect="1" noChangeArrowheads="1"/>
          </p:cNvPicPr>
          <p:nvPr/>
        </p:nvPicPr>
        <p:blipFill>
          <a:blip r:embed="rId2"/>
          <a:srcRect/>
          <a:stretch>
            <a:fillRect/>
          </a:stretch>
        </p:blipFill>
        <p:spPr bwMode="auto">
          <a:xfrm>
            <a:off x="6594475" y="101600"/>
            <a:ext cx="1978025" cy="1733550"/>
          </a:xfrm>
          <a:prstGeom prst="rect">
            <a:avLst/>
          </a:prstGeom>
          <a:noFill/>
          <a:ln w="9525">
            <a:noFill/>
            <a:miter lim="800000"/>
            <a:headEnd/>
            <a:tailEnd/>
          </a:ln>
        </p:spPr>
      </p:pic>
      <p:pic>
        <p:nvPicPr>
          <p:cNvPr id="20485" name="Picture 5" descr="MCj02331560000[1]"/>
          <p:cNvPicPr>
            <a:picLocks noChangeAspect="1" noChangeArrowheads="1"/>
          </p:cNvPicPr>
          <p:nvPr/>
        </p:nvPicPr>
        <p:blipFill>
          <a:blip r:embed="rId2"/>
          <a:srcRect/>
          <a:stretch>
            <a:fillRect/>
          </a:stretch>
        </p:blipFill>
        <p:spPr bwMode="auto">
          <a:xfrm>
            <a:off x="7165975" y="304800"/>
            <a:ext cx="1978025" cy="1733550"/>
          </a:xfrm>
          <a:prstGeom prst="rect">
            <a:avLst/>
          </a:prstGeom>
          <a:noFill/>
          <a:ln w="9525">
            <a:noFill/>
            <a:miter lim="800000"/>
            <a:headEnd/>
            <a:tailEnd/>
          </a:ln>
        </p:spPr>
      </p:pic>
      <p:pic>
        <p:nvPicPr>
          <p:cNvPr id="6" name="Picture 5" descr="AA044539.png"/>
          <p:cNvPicPr>
            <a:picLocks noChangeAspect="1"/>
          </p:cNvPicPr>
          <p:nvPr/>
        </p:nvPicPr>
        <p:blipFill>
          <a:blip r:embed="rId3"/>
          <a:stretch>
            <a:fillRect/>
          </a:stretch>
        </p:blipFill>
        <p:spPr>
          <a:xfrm>
            <a:off x="657674" y="477837"/>
            <a:ext cx="1860550" cy="3121025"/>
          </a:xfrm>
          <a:prstGeom prst="rect">
            <a:avLst/>
          </a:prstGeom>
        </p:spPr>
      </p:pic>
      <p:pic>
        <p:nvPicPr>
          <p:cNvPr id="7" name="Picture 6" descr="BU003715.png"/>
          <p:cNvPicPr>
            <a:picLocks noChangeAspect="1"/>
          </p:cNvPicPr>
          <p:nvPr/>
        </p:nvPicPr>
        <p:blipFill>
          <a:blip r:embed="rId4"/>
          <a:stretch>
            <a:fillRect/>
          </a:stretch>
        </p:blipFill>
        <p:spPr>
          <a:xfrm>
            <a:off x="519561" y="3736975"/>
            <a:ext cx="1254125" cy="3121025"/>
          </a:xfrm>
          <a:prstGeom prst="rect">
            <a:avLst/>
          </a:prstGeom>
        </p:spPr>
      </p:pic>
      <p:pic>
        <p:nvPicPr>
          <p:cNvPr id="8" name="Picture 7" descr="AA053844.png"/>
          <p:cNvPicPr>
            <a:picLocks noChangeAspect="1"/>
          </p:cNvPicPr>
          <p:nvPr/>
        </p:nvPicPr>
        <p:blipFill>
          <a:blip r:embed="rId5"/>
          <a:stretch>
            <a:fillRect/>
          </a:stretch>
        </p:blipFill>
        <p:spPr>
          <a:xfrm>
            <a:off x="168724" y="477837"/>
            <a:ext cx="1120775" cy="3121025"/>
          </a:xfrm>
          <a:prstGeom prst="rect">
            <a:avLst/>
          </a:prstGeom>
        </p:spPr>
      </p:pic>
      <p:pic>
        <p:nvPicPr>
          <p:cNvPr id="9" name="Picture 8" descr="BU003722.png"/>
          <p:cNvPicPr>
            <a:picLocks noChangeAspect="1"/>
          </p:cNvPicPr>
          <p:nvPr/>
        </p:nvPicPr>
        <p:blipFill>
          <a:blip r:embed="rId6"/>
          <a:stretch>
            <a:fillRect/>
          </a:stretch>
        </p:blipFill>
        <p:spPr>
          <a:xfrm>
            <a:off x="168724" y="3736975"/>
            <a:ext cx="977900" cy="3121025"/>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654992" y="274638"/>
            <a:ext cx="7031807" cy="1143000"/>
          </a:xfrm>
        </p:spPr>
        <p:txBody>
          <a:bodyPr/>
          <a:lstStyle/>
          <a:p>
            <a:r>
              <a:rPr lang="en-US" dirty="0" smtClean="0"/>
              <a:t>I want the  FREE STUFF….</a:t>
            </a:r>
            <a:endParaRPr lang="en-US" dirty="0"/>
          </a:p>
        </p:txBody>
      </p:sp>
      <p:sp>
        <p:nvSpPr>
          <p:cNvPr id="3" name="Content Placeholder 2"/>
          <p:cNvSpPr>
            <a:spLocks noGrp="1"/>
          </p:cNvSpPr>
          <p:nvPr>
            <p:ph idx="1"/>
          </p:nvPr>
        </p:nvSpPr>
        <p:spPr>
          <a:xfrm>
            <a:off x="457200" y="2020483"/>
            <a:ext cx="8229600" cy="4341224"/>
          </a:xfrm>
        </p:spPr>
        <p:txBody>
          <a:bodyPr/>
          <a:lstStyle/>
          <a:p>
            <a:r>
              <a:rPr lang="en-US" dirty="0" smtClean="0"/>
              <a:t>Fill out the last page of your handout!!! </a:t>
            </a:r>
            <a:endParaRPr lang="en-US" dirty="0"/>
          </a:p>
        </p:txBody>
      </p:sp>
      <p:pic>
        <p:nvPicPr>
          <p:cNvPr id="4" name="Picture 3" descr="STELLAR-Logo.jpg"/>
          <p:cNvPicPr>
            <a:picLocks noChangeAspect="1"/>
          </p:cNvPicPr>
          <p:nvPr/>
        </p:nvPicPr>
        <p:blipFill>
          <a:blip r:embed="rId2"/>
          <a:stretch>
            <a:fillRect/>
          </a:stretch>
        </p:blipFill>
        <p:spPr>
          <a:xfrm>
            <a:off x="457199" y="274638"/>
            <a:ext cx="1525011" cy="1745845"/>
          </a:xfrm>
          <a:prstGeom prst="rect">
            <a:avLst/>
          </a:prstGeom>
          <a:blipFill rotWithShape="1">
            <a:blip r:embed="rId2">
              <a:alphaModFix amt="25000"/>
            </a:blip>
            <a:stretch>
              <a:fillRect/>
            </a:stretch>
          </a:blipFill>
        </p:spPr>
      </p:pic>
      <p:sp>
        <p:nvSpPr>
          <p:cNvPr id="5" name="TextBox 4"/>
          <p:cNvSpPr txBox="1"/>
          <p:nvPr/>
        </p:nvSpPr>
        <p:spPr>
          <a:xfrm>
            <a:off x="171610" y="6361707"/>
            <a:ext cx="8809359" cy="369332"/>
          </a:xfrm>
          <a:prstGeom prst="rect">
            <a:avLst/>
          </a:prstGeom>
          <a:noFill/>
        </p:spPr>
        <p:txBody>
          <a:bodyPr wrap="square" rtlCol="0">
            <a:spAutoFit/>
          </a:bodyPr>
          <a:lstStyle/>
          <a:p>
            <a:r>
              <a:rPr lang="en-US" dirty="0" smtClean="0"/>
              <a:t>©2010 Warner Education, LLC	</a:t>
            </a:r>
            <a:r>
              <a:rPr lang="en-US" dirty="0" smtClean="0">
                <a:hlinkClick r:id="rId3"/>
              </a:rPr>
              <a:t>WWW.STELLAR4Teachers.com</a:t>
            </a:r>
            <a:r>
              <a:rPr lang="en-US" dirty="0" smtClean="0"/>
              <a:t>        Not for commercial use</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fontScale="90000"/>
          </a:bodyPr>
          <a:lstStyle/>
          <a:p>
            <a:pPr eaLnBrk="1" hangingPunct="1"/>
            <a:r>
              <a:rPr lang="en-US" smtClean="0">
                <a:ea typeface="ＭＳ Ｐゴシック" pitchFamily="-109" charset="-128"/>
                <a:cs typeface="ＭＳ Ｐゴシック" pitchFamily="-109" charset="-128"/>
              </a:rPr>
              <a:t>The authors did the same thing!!</a:t>
            </a:r>
            <a:br>
              <a:rPr lang="en-US" smtClean="0">
                <a:ea typeface="ＭＳ Ｐゴシック" pitchFamily="-109" charset="-128"/>
                <a:cs typeface="ＭＳ Ｐゴシック" pitchFamily="-109" charset="-128"/>
              </a:rPr>
            </a:br>
            <a:endParaRPr lang="en-US" smtClean="0">
              <a:ea typeface="ＭＳ Ｐゴシック" pitchFamily="-109" charset="-128"/>
              <a:cs typeface="ＭＳ Ｐゴシック" pitchFamily="-109" charset="-128"/>
            </a:endParaRPr>
          </a:p>
        </p:txBody>
      </p:sp>
      <p:sp>
        <p:nvSpPr>
          <p:cNvPr id="21507" name="Rectangle 3"/>
          <p:cNvSpPr>
            <a:spLocks noGrp="1" noChangeArrowheads="1"/>
          </p:cNvSpPr>
          <p:nvPr>
            <p:ph type="body" idx="1"/>
          </p:nvPr>
        </p:nvSpPr>
        <p:spPr>
          <a:xfrm>
            <a:off x="2743200" y="1676400"/>
            <a:ext cx="5562600" cy="4648200"/>
          </a:xfrm>
        </p:spPr>
        <p:txBody>
          <a:bodyPr/>
          <a:lstStyle/>
          <a:p>
            <a:pPr algn="ctr" eaLnBrk="1" hangingPunct="1">
              <a:buFontTx/>
              <a:buNone/>
            </a:pPr>
            <a:r>
              <a:rPr lang="en-US" sz="2800" dirty="0">
                <a:solidFill>
                  <a:schemeClr val="folHlink"/>
                </a:solidFill>
                <a:ea typeface="ＭＳ Ｐゴシック" pitchFamily="-109" charset="-128"/>
                <a:cs typeface="ＭＳ Ｐゴシック" pitchFamily="-109" charset="-128"/>
              </a:rPr>
              <a:t>Liz Warner, MA &amp; Dr. Julie High</a:t>
            </a:r>
            <a:endParaRPr lang="en-US" sz="2800" dirty="0">
              <a:ea typeface="ＭＳ Ｐゴシック" pitchFamily="-109" charset="-128"/>
              <a:cs typeface="ＭＳ Ｐゴシック" pitchFamily="-109" charset="-128"/>
            </a:endParaRPr>
          </a:p>
          <a:p>
            <a:pPr eaLnBrk="1" hangingPunct="1">
              <a:buFontTx/>
              <a:buNone/>
            </a:pPr>
            <a:endParaRPr lang="en-US" sz="2800" dirty="0">
              <a:ea typeface="ＭＳ Ｐゴシック" pitchFamily="-109" charset="-128"/>
              <a:cs typeface="ＭＳ Ｐゴシック" pitchFamily="-109" charset="-128"/>
            </a:endParaRPr>
          </a:p>
          <a:p>
            <a:pPr eaLnBrk="1" hangingPunct="1">
              <a:buFontTx/>
              <a:buNone/>
            </a:pPr>
            <a:r>
              <a:rPr lang="en-US" sz="2800" dirty="0">
                <a:ea typeface="ＭＳ Ｐゴシック" pitchFamily="-109" charset="-128"/>
                <a:cs typeface="ＭＳ Ｐゴシック" pitchFamily="-109" charset="-128"/>
              </a:rPr>
              <a:t>Offered sold-out workshops in Reno and across the country since 2004.</a:t>
            </a:r>
          </a:p>
          <a:p>
            <a:pPr eaLnBrk="1" hangingPunct="1">
              <a:buFontTx/>
              <a:buNone/>
            </a:pPr>
            <a:r>
              <a:rPr lang="en-US" sz="2800" dirty="0">
                <a:ea typeface="ＭＳ Ｐゴシック" pitchFamily="-109" charset="-128"/>
                <a:cs typeface="ＭＳ Ｐゴシック" pitchFamily="-109" charset="-128"/>
              </a:rPr>
              <a:t>Research is being done on STELLAR strategies now.</a:t>
            </a:r>
          </a:p>
          <a:p>
            <a:pPr eaLnBrk="1" hangingPunct="1">
              <a:buFontTx/>
              <a:buNone/>
            </a:pPr>
            <a:r>
              <a:rPr lang="en-US" sz="2800" dirty="0">
                <a:ea typeface="ＭＳ Ｐゴシック" pitchFamily="-109" charset="-128"/>
                <a:cs typeface="ＭＳ Ｐゴシック" pitchFamily="-109" charset="-128"/>
              </a:rPr>
              <a:t>Book is in the writing stage right now! </a:t>
            </a:r>
          </a:p>
          <a:p>
            <a:pPr eaLnBrk="1" hangingPunct="1">
              <a:buFontTx/>
              <a:buNone/>
            </a:pPr>
            <a:endParaRPr lang="en-US" sz="2800" dirty="0">
              <a:ea typeface="ＭＳ Ｐゴシック" pitchFamily="-109" charset="-128"/>
              <a:cs typeface="ＭＳ Ｐゴシック" pitchFamily="-109" charset="-128"/>
            </a:endParaRPr>
          </a:p>
          <a:p>
            <a:pPr eaLnBrk="1" hangingPunct="1">
              <a:buFontTx/>
              <a:buNone/>
            </a:pPr>
            <a:endParaRPr lang="en-US" sz="2800" dirty="0">
              <a:ea typeface="ＭＳ Ｐゴシック" pitchFamily="-109" charset="-128"/>
              <a:cs typeface="ＭＳ Ｐゴシック" pitchFamily="-109" charset="-128"/>
            </a:endParaRPr>
          </a:p>
        </p:txBody>
      </p:sp>
      <p:pic>
        <p:nvPicPr>
          <p:cNvPr id="4" name="Picture 3" descr="j0197983.pict"/>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266699" y="1417638"/>
            <a:ext cx="2330345" cy="437197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1058" name="AutoShape 2"/>
          <p:cNvSpPr>
            <a:spLocks noChangeArrowheads="1"/>
          </p:cNvSpPr>
          <p:nvPr/>
        </p:nvSpPr>
        <p:spPr bwMode="auto">
          <a:xfrm>
            <a:off x="609600" y="914400"/>
            <a:ext cx="685800" cy="723900"/>
          </a:xfrm>
          <a:prstGeom prst="star5">
            <a:avLst/>
          </a:prstGeom>
          <a:solidFill>
            <a:srgbClr val="FFFF00"/>
          </a:solidFill>
          <a:ln w="9525">
            <a:solidFill>
              <a:srgbClr val="000000"/>
            </a:solidFill>
            <a:miter lim="800000"/>
            <a:headEnd/>
            <a:tailEnd/>
          </a:ln>
        </p:spPr>
        <p:txBody>
          <a:bodyPr>
            <a:prstTxWarp prst="textNoShape">
              <a:avLst/>
            </a:prstTxWarp>
          </a:bodyPr>
          <a:lstStyle/>
          <a:p>
            <a:endParaRPr lang="en-US"/>
          </a:p>
        </p:txBody>
      </p:sp>
      <p:sp>
        <p:nvSpPr>
          <p:cNvPr id="301059" name="AutoShape 3"/>
          <p:cNvSpPr>
            <a:spLocks noChangeArrowheads="1"/>
          </p:cNvSpPr>
          <p:nvPr/>
        </p:nvSpPr>
        <p:spPr bwMode="auto">
          <a:xfrm>
            <a:off x="685800" y="5562600"/>
            <a:ext cx="685800" cy="723900"/>
          </a:xfrm>
          <a:prstGeom prst="star5">
            <a:avLst/>
          </a:prstGeom>
          <a:solidFill>
            <a:srgbClr val="FFFF00"/>
          </a:solidFill>
          <a:ln w="9525">
            <a:solidFill>
              <a:srgbClr val="000000"/>
            </a:solidFill>
            <a:miter lim="800000"/>
            <a:headEnd/>
            <a:tailEnd/>
          </a:ln>
        </p:spPr>
        <p:txBody>
          <a:bodyPr>
            <a:prstTxWarp prst="textNoShape">
              <a:avLst/>
            </a:prstTxWarp>
          </a:bodyPr>
          <a:lstStyle/>
          <a:p>
            <a:endParaRPr lang="en-US"/>
          </a:p>
        </p:txBody>
      </p:sp>
      <p:sp>
        <p:nvSpPr>
          <p:cNvPr id="301060" name="AutoShape 4"/>
          <p:cNvSpPr>
            <a:spLocks noChangeArrowheads="1"/>
          </p:cNvSpPr>
          <p:nvPr/>
        </p:nvSpPr>
        <p:spPr bwMode="auto">
          <a:xfrm>
            <a:off x="685800" y="4419600"/>
            <a:ext cx="685800" cy="723900"/>
          </a:xfrm>
          <a:prstGeom prst="star5">
            <a:avLst/>
          </a:prstGeom>
          <a:solidFill>
            <a:srgbClr val="FFFF00"/>
          </a:solidFill>
          <a:ln w="9525">
            <a:solidFill>
              <a:srgbClr val="000000"/>
            </a:solidFill>
            <a:miter lim="800000"/>
            <a:headEnd/>
            <a:tailEnd/>
          </a:ln>
        </p:spPr>
        <p:txBody>
          <a:bodyPr>
            <a:prstTxWarp prst="textNoShape">
              <a:avLst/>
            </a:prstTxWarp>
          </a:bodyPr>
          <a:lstStyle/>
          <a:p>
            <a:endParaRPr lang="en-US"/>
          </a:p>
        </p:txBody>
      </p:sp>
      <p:sp>
        <p:nvSpPr>
          <p:cNvPr id="301061" name="AutoShape 5"/>
          <p:cNvSpPr>
            <a:spLocks noChangeArrowheads="1"/>
          </p:cNvSpPr>
          <p:nvPr/>
        </p:nvSpPr>
        <p:spPr bwMode="auto">
          <a:xfrm>
            <a:off x="685800" y="3276600"/>
            <a:ext cx="685800" cy="723900"/>
          </a:xfrm>
          <a:prstGeom prst="star5">
            <a:avLst/>
          </a:prstGeom>
          <a:solidFill>
            <a:srgbClr val="FFFF00"/>
          </a:solidFill>
          <a:ln w="9525">
            <a:solidFill>
              <a:srgbClr val="000000"/>
            </a:solidFill>
            <a:miter lim="800000"/>
            <a:headEnd/>
            <a:tailEnd/>
          </a:ln>
        </p:spPr>
        <p:txBody>
          <a:bodyPr>
            <a:prstTxWarp prst="textNoShape">
              <a:avLst/>
            </a:prstTxWarp>
          </a:bodyPr>
          <a:lstStyle/>
          <a:p>
            <a:endParaRPr lang="en-US"/>
          </a:p>
        </p:txBody>
      </p:sp>
      <p:sp>
        <p:nvSpPr>
          <p:cNvPr id="301062" name="AutoShape 6"/>
          <p:cNvSpPr>
            <a:spLocks noChangeArrowheads="1"/>
          </p:cNvSpPr>
          <p:nvPr/>
        </p:nvSpPr>
        <p:spPr bwMode="auto">
          <a:xfrm>
            <a:off x="685800" y="2133600"/>
            <a:ext cx="685800" cy="723900"/>
          </a:xfrm>
          <a:prstGeom prst="star5">
            <a:avLst/>
          </a:prstGeom>
          <a:solidFill>
            <a:srgbClr val="FFFF00"/>
          </a:solidFill>
          <a:ln w="9525">
            <a:solidFill>
              <a:srgbClr val="000000"/>
            </a:solidFill>
            <a:miter lim="800000"/>
            <a:headEnd/>
            <a:tailEnd/>
          </a:ln>
        </p:spPr>
        <p:txBody>
          <a:bodyPr>
            <a:prstTxWarp prst="textNoShape">
              <a:avLst/>
            </a:prstTxWarp>
          </a:bodyPr>
          <a:lstStyle/>
          <a:p>
            <a:endParaRPr lang="en-US"/>
          </a:p>
        </p:txBody>
      </p:sp>
      <p:sp>
        <p:nvSpPr>
          <p:cNvPr id="301063" name="Text Box 7"/>
          <p:cNvSpPr txBox="1">
            <a:spLocks noChangeArrowheads="1"/>
          </p:cNvSpPr>
          <p:nvPr/>
        </p:nvSpPr>
        <p:spPr bwMode="auto">
          <a:xfrm>
            <a:off x="1676400" y="1325562"/>
            <a:ext cx="6858000" cy="6188075"/>
          </a:xfrm>
          <a:prstGeom prst="rect">
            <a:avLst/>
          </a:prstGeom>
          <a:noFill/>
          <a:ln w="9525">
            <a:noFill/>
            <a:miter lim="800000"/>
            <a:headEnd/>
            <a:tailEnd/>
          </a:ln>
        </p:spPr>
        <p:txBody>
          <a:bodyPr>
            <a:prstTxWarp prst="textNoShape">
              <a:avLst/>
            </a:prstTxWarp>
            <a:spAutoFit/>
          </a:bodyPr>
          <a:lstStyle/>
          <a:p>
            <a:pPr>
              <a:spcBef>
                <a:spcPct val="50000"/>
              </a:spcBef>
            </a:pPr>
            <a:r>
              <a:rPr lang="en-US" sz="3200" b="1" dirty="0">
                <a:solidFill>
                  <a:schemeClr val="accent2"/>
                </a:solidFill>
              </a:rPr>
              <a:t>Share</a:t>
            </a:r>
            <a:r>
              <a:rPr lang="en-US" sz="3200" dirty="0"/>
              <a:t> the objectives of every lesson.</a:t>
            </a:r>
          </a:p>
          <a:p>
            <a:pPr>
              <a:spcBef>
                <a:spcPct val="50000"/>
              </a:spcBef>
            </a:pPr>
            <a:r>
              <a:rPr lang="en-US" sz="3200" b="1" dirty="0">
                <a:solidFill>
                  <a:schemeClr val="accent2"/>
                </a:solidFill>
              </a:rPr>
              <a:t>Focus</a:t>
            </a:r>
            <a:r>
              <a:rPr lang="en-US" sz="3200" dirty="0"/>
              <a:t> on vocabulary before, during and after each lesson.</a:t>
            </a:r>
          </a:p>
          <a:p>
            <a:pPr>
              <a:spcBef>
                <a:spcPct val="50000"/>
              </a:spcBef>
            </a:pPr>
            <a:r>
              <a:rPr lang="en-US" sz="3200" b="1" dirty="0">
                <a:solidFill>
                  <a:schemeClr val="accent2"/>
                </a:solidFill>
              </a:rPr>
              <a:t>Facilitate</a:t>
            </a:r>
            <a:r>
              <a:rPr lang="en-US" sz="3200" dirty="0"/>
              <a:t> student use of academic language.</a:t>
            </a:r>
          </a:p>
          <a:p>
            <a:pPr>
              <a:spcBef>
                <a:spcPct val="50000"/>
              </a:spcBef>
            </a:pPr>
            <a:r>
              <a:rPr lang="en-US" sz="3200" b="1" dirty="0">
                <a:solidFill>
                  <a:schemeClr val="accent2"/>
                </a:solidFill>
              </a:rPr>
              <a:t>Support</a:t>
            </a:r>
            <a:r>
              <a:rPr lang="en-US" sz="3200" dirty="0"/>
              <a:t> students in reading challenging texts.</a:t>
            </a:r>
          </a:p>
          <a:p>
            <a:pPr>
              <a:spcBef>
                <a:spcPct val="50000"/>
              </a:spcBef>
            </a:pPr>
            <a:r>
              <a:rPr lang="en-US" sz="3200" b="1" dirty="0">
                <a:solidFill>
                  <a:schemeClr val="accent2"/>
                </a:solidFill>
              </a:rPr>
              <a:t>Guide</a:t>
            </a:r>
            <a:r>
              <a:rPr lang="en-US" sz="3200" dirty="0"/>
              <a:t> students in academic writing. </a:t>
            </a:r>
          </a:p>
          <a:p>
            <a:pPr>
              <a:spcBef>
                <a:spcPct val="50000"/>
              </a:spcBef>
            </a:pPr>
            <a:endParaRPr lang="en-US" sz="3200" dirty="0"/>
          </a:p>
        </p:txBody>
      </p:sp>
      <p:sp>
        <p:nvSpPr>
          <p:cNvPr id="22536" name="Rectangle 8"/>
          <p:cNvSpPr>
            <a:spLocks noChangeArrowheads="1"/>
          </p:cNvSpPr>
          <p:nvPr/>
        </p:nvSpPr>
        <p:spPr bwMode="auto">
          <a:xfrm>
            <a:off x="2819400" y="115888"/>
            <a:ext cx="4154488" cy="519112"/>
          </a:xfrm>
          <a:prstGeom prst="rect">
            <a:avLst/>
          </a:prstGeom>
          <a:noFill/>
          <a:ln w="9525">
            <a:noFill/>
            <a:miter lim="800000"/>
            <a:headEnd/>
            <a:tailEnd/>
          </a:ln>
        </p:spPr>
        <p:txBody>
          <a:bodyPr>
            <a:prstTxWarp prst="textNoShape">
              <a:avLst/>
            </a:prstTxWarp>
            <a:spAutoFit/>
          </a:bodyPr>
          <a:lstStyle/>
          <a:p>
            <a:r>
              <a:rPr lang="en-US" sz="2800" b="1">
                <a:solidFill>
                  <a:schemeClr val="accent2"/>
                </a:solidFill>
              </a:rPr>
              <a:t>5 STELLAR HABITS</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1063">
                                            <p:txEl>
                                              <p:pRg st="0" end="0"/>
                                            </p:txEl>
                                          </p:spTgt>
                                        </p:tgtEl>
                                        <p:attrNameLst>
                                          <p:attrName>style.visibility</p:attrName>
                                        </p:attrNameLst>
                                      </p:cBhvr>
                                      <p:to>
                                        <p:strVal val="visible"/>
                                      </p:to>
                                    </p:set>
                                    <p:anim calcmode="lin" valueType="num">
                                      <p:cBhvr additive="base">
                                        <p:cTn id="7" dur="500" fill="hold"/>
                                        <p:tgtEl>
                                          <p:spTgt spid="30106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0106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1063">
                                            <p:txEl>
                                              <p:pRg st="1" end="1"/>
                                            </p:txEl>
                                          </p:spTgt>
                                        </p:tgtEl>
                                        <p:attrNameLst>
                                          <p:attrName>style.visibility</p:attrName>
                                        </p:attrNameLst>
                                      </p:cBhvr>
                                      <p:to>
                                        <p:strVal val="visible"/>
                                      </p:to>
                                    </p:set>
                                    <p:anim calcmode="lin" valueType="num">
                                      <p:cBhvr additive="base">
                                        <p:cTn id="13" dur="500" fill="hold"/>
                                        <p:tgtEl>
                                          <p:spTgt spid="30106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01063">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1063">
                                            <p:txEl>
                                              <p:pRg st="2" end="2"/>
                                            </p:txEl>
                                          </p:spTgt>
                                        </p:tgtEl>
                                        <p:attrNameLst>
                                          <p:attrName>style.visibility</p:attrName>
                                        </p:attrNameLst>
                                      </p:cBhvr>
                                      <p:to>
                                        <p:strVal val="visible"/>
                                      </p:to>
                                    </p:set>
                                    <p:anim calcmode="lin" valueType="num">
                                      <p:cBhvr additive="base">
                                        <p:cTn id="19" dur="500" fill="hold"/>
                                        <p:tgtEl>
                                          <p:spTgt spid="30106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01063">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Whoosh"/>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01063">
                                            <p:txEl>
                                              <p:pRg st="3" end="3"/>
                                            </p:txEl>
                                          </p:spTgt>
                                        </p:tgtEl>
                                        <p:attrNameLst>
                                          <p:attrName>style.visibility</p:attrName>
                                        </p:attrNameLst>
                                      </p:cBhvr>
                                      <p:to>
                                        <p:strVal val="visible"/>
                                      </p:to>
                                    </p:set>
                                    <p:anim calcmode="lin" valueType="num">
                                      <p:cBhvr additive="base">
                                        <p:cTn id="25" dur="500" fill="hold"/>
                                        <p:tgtEl>
                                          <p:spTgt spid="30106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01063">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Whoosh"/>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01063">
                                            <p:txEl>
                                              <p:pRg st="4" end="4"/>
                                            </p:txEl>
                                          </p:spTgt>
                                        </p:tgtEl>
                                        <p:attrNameLst>
                                          <p:attrName>style.visibility</p:attrName>
                                        </p:attrNameLst>
                                      </p:cBhvr>
                                      <p:to>
                                        <p:strVal val="visible"/>
                                      </p:to>
                                    </p:set>
                                    <p:anim calcmode="lin" valueType="num">
                                      <p:cBhvr additive="base">
                                        <p:cTn id="31" dur="500" fill="hold"/>
                                        <p:tgtEl>
                                          <p:spTgt spid="30106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01063">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63" grpId="0" build="p" autoUpdateAnimBg="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609600" y="914400"/>
            <a:ext cx="8042275" cy="4752975"/>
          </a:xfrm>
          <a:prstGeom prst="rect">
            <a:avLst/>
          </a:prstGeom>
          <a:noFill/>
          <a:ln w="9525">
            <a:noFill/>
            <a:miter lim="800000"/>
            <a:headEnd/>
            <a:tailEnd/>
          </a:ln>
        </p:spPr>
        <p:txBody>
          <a:bodyPr>
            <a:prstTxWarp prst="textNoShape">
              <a:avLst/>
            </a:prstTxWarp>
            <a:spAutoFit/>
          </a:bodyPr>
          <a:lstStyle/>
          <a:p>
            <a:pPr eaLnBrk="1" hangingPunct="1"/>
            <a:r>
              <a:rPr lang="en-US" i="1">
                <a:solidFill>
                  <a:schemeClr val="tx2"/>
                </a:solidFill>
                <a:latin typeface="Atlanta" pitchFamily="-109" charset="0"/>
              </a:rPr>
              <a:t>Research says:</a:t>
            </a:r>
            <a:br>
              <a:rPr lang="en-US" i="1">
                <a:solidFill>
                  <a:schemeClr val="tx2"/>
                </a:solidFill>
                <a:latin typeface="Atlanta" pitchFamily="-109" charset="0"/>
              </a:rPr>
            </a:br>
            <a:r>
              <a:rPr lang="en-US" sz="3200" i="1">
                <a:solidFill>
                  <a:schemeClr val="tx2"/>
                </a:solidFill>
                <a:latin typeface="Atlanta" pitchFamily="-109" charset="0"/>
              </a:rPr>
              <a:t/>
            </a:r>
            <a:br>
              <a:rPr lang="en-US" sz="3200" i="1">
                <a:solidFill>
                  <a:schemeClr val="tx2"/>
                </a:solidFill>
                <a:latin typeface="Atlanta" pitchFamily="-109" charset="0"/>
              </a:rPr>
            </a:br>
            <a:r>
              <a:rPr lang="en-US" sz="3200" i="1">
                <a:solidFill>
                  <a:schemeClr val="tx2"/>
                </a:solidFill>
                <a:latin typeface="Atlanta" pitchFamily="-109" charset="0"/>
              </a:rPr>
              <a:t>School success is more likely to come for ELL students if a long term consistent approach is used across all classrooms. The most effective of these approaches integrates the fundamentals of English language development with appropriate high-quality instructional strategies. Thompson (2004)</a:t>
            </a:r>
          </a:p>
        </p:txBody>
      </p:sp>
      <p:pic>
        <p:nvPicPr>
          <p:cNvPr id="29699" name="Picture 3" descr="MCj02926860000[1]"/>
          <p:cNvPicPr>
            <a:picLocks noChangeAspect="1" noChangeArrowheads="1"/>
          </p:cNvPicPr>
          <p:nvPr/>
        </p:nvPicPr>
        <p:blipFill>
          <a:blip r:embed="rId2"/>
          <a:srcRect/>
          <a:stretch>
            <a:fillRect/>
          </a:stretch>
        </p:blipFill>
        <p:spPr bwMode="auto">
          <a:xfrm>
            <a:off x="3810000" y="304800"/>
            <a:ext cx="1220788" cy="12906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381000" y="609600"/>
            <a:ext cx="5276850" cy="4362450"/>
          </a:xfrm>
          <a:prstGeom prst="rect">
            <a:avLst/>
          </a:prstGeom>
          <a:noFill/>
          <a:ln w="9525">
            <a:noFill/>
            <a:miter lim="800000"/>
            <a:headEnd/>
            <a:tailEnd/>
          </a:ln>
        </p:spPr>
        <p:txBody>
          <a:bodyPr>
            <a:prstTxWarp prst="textNoShape">
              <a:avLst/>
            </a:prstTxWarp>
            <a:spAutoFit/>
          </a:bodyPr>
          <a:lstStyle/>
          <a:p>
            <a:pPr eaLnBrk="1" hangingPunct="1"/>
            <a:r>
              <a:rPr lang="en-US" sz="2800">
                <a:solidFill>
                  <a:schemeClr val="tx2"/>
                </a:solidFill>
                <a:latin typeface="Arial" pitchFamily="-109" charset="0"/>
              </a:rPr>
              <a:t>Learning a language is a long process, and unless the development of English is supported in all areas of the curriculum, these (ELL) children will continue to be disadvantaged throughout their schooling, and beyond.</a:t>
            </a:r>
            <a:br>
              <a:rPr lang="en-US" sz="2800">
                <a:solidFill>
                  <a:schemeClr val="tx2"/>
                </a:solidFill>
                <a:latin typeface="Arial" pitchFamily="-109" charset="0"/>
              </a:rPr>
            </a:br>
            <a:r>
              <a:rPr lang="en-US" sz="2800">
                <a:solidFill>
                  <a:schemeClr val="tx2"/>
                </a:solidFill>
                <a:latin typeface="Arial" pitchFamily="-109" charset="0"/>
              </a:rPr>
              <a:t/>
            </a:r>
            <a:br>
              <a:rPr lang="en-US" sz="2800">
                <a:solidFill>
                  <a:schemeClr val="tx2"/>
                </a:solidFill>
                <a:latin typeface="Arial" pitchFamily="-109" charset="0"/>
              </a:rPr>
            </a:br>
            <a:r>
              <a:rPr lang="en-US" sz="2800">
                <a:solidFill>
                  <a:schemeClr val="tx2"/>
                </a:solidFill>
                <a:latin typeface="Arial" pitchFamily="-109" charset="0"/>
              </a:rPr>
              <a:t>Pauline Gibbons, 1993</a:t>
            </a:r>
          </a:p>
        </p:txBody>
      </p:sp>
      <p:pic>
        <p:nvPicPr>
          <p:cNvPr id="30723" name="Picture 3" descr="MCj04105950000[1]"/>
          <p:cNvPicPr>
            <a:picLocks noChangeAspect="1" noChangeArrowheads="1"/>
          </p:cNvPicPr>
          <p:nvPr/>
        </p:nvPicPr>
        <p:blipFill>
          <a:blip r:embed="rId2"/>
          <a:srcRect/>
          <a:stretch>
            <a:fillRect/>
          </a:stretch>
        </p:blipFill>
        <p:spPr bwMode="auto">
          <a:xfrm>
            <a:off x="5584825" y="914400"/>
            <a:ext cx="3559175" cy="441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1327</TotalTime>
  <Words>2166</Words>
  <Application>Microsoft Macintosh PowerPoint</Application>
  <PresentationFormat>On-screen Show (4:3)</PresentationFormat>
  <Paragraphs>367</Paragraphs>
  <Slides>50</Slides>
  <Notes>10</Notes>
  <HiddenSlides>0</HiddenSlides>
  <MMClips>0</MMClips>
  <ScaleCrop>false</ScaleCrop>
  <HeadingPairs>
    <vt:vector size="4" baseType="variant">
      <vt:variant>
        <vt:lpstr>Design Template</vt:lpstr>
      </vt:variant>
      <vt:variant>
        <vt:i4>1</vt:i4>
      </vt:variant>
      <vt:variant>
        <vt:lpstr>Slide Titles</vt:lpstr>
      </vt:variant>
      <vt:variant>
        <vt:i4>50</vt:i4>
      </vt:variant>
    </vt:vector>
  </HeadingPairs>
  <TitlesOfParts>
    <vt:vector size="51" baseType="lpstr">
      <vt:lpstr>Office Theme</vt:lpstr>
      <vt:lpstr>Presented by Liz Warner, MA</vt:lpstr>
      <vt:lpstr>AGENDA</vt:lpstr>
      <vt:lpstr>Slide 3</vt:lpstr>
      <vt:lpstr>Slide 4</vt:lpstr>
      <vt:lpstr>Eternal Mingle</vt:lpstr>
      <vt:lpstr>The authors did the same thing!! </vt:lpstr>
      <vt:lpstr>Slide 7</vt:lpstr>
      <vt:lpstr>Slide 8</vt:lpstr>
      <vt:lpstr>Slide 9</vt:lpstr>
      <vt:lpstr>Sentence Frames</vt:lpstr>
      <vt:lpstr>Slide 11</vt:lpstr>
      <vt:lpstr>Slide 12</vt:lpstr>
      <vt:lpstr>Primary Language</vt:lpstr>
      <vt:lpstr>What you learned at home…..</vt:lpstr>
      <vt:lpstr>The following ten years, you….</vt:lpstr>
      <vt:lpstr>How Jim Cummins classifies it…</vt:lpstr>
      <vt:lpstr>The ICEBERG Model</vt:lpstr>
      <vt:lpstr>The ICEBERG Model</vt:lpstr>
      <vt:lpstr>The Iceberg Model w/ 2 Languages</vt:lpstr>
      <vt:lpstr>Vladimir Stolichnaya</vt:lpstr>
      <vt:lpstr>Slide 21</vt:lpstr>
      <vt:lpstr>Jose Cuervo</vt:lpstr>
      <vt:lpstr>Slide 23</vt:lpstr>
      <vt:lpstr>Sketch your own!</vt:lpstr>
      <vt:lpstr>Hands Down! Show Down!</vt:lpstr>
      <vt:lpstr>Myth or Fact?</vt:lpstr>
      <vt:lpstr>Taking Turns with Sentence Frames</vt:lpstr>
      <vt:lpstr>Slide 28</vt:lpstr>
      <vt:lpstr>Slide 29</vt:lpstr>
      <vt:lpstr>Slide 30</vt:lpstr>
      <vt:lpstr>Lisa Carter’s Behavioral Objectives</vt:lpstr>
      <vt:lpstr>The Recipe</vt:lpstr>
      <vt:lpstr>Lisa Carter’s Behavioral Objectives</vt:lpstr>
      <vt:lpstr>Liz Warner’s Down and Dirty Content and Language Objectives</vt:lpstr>
      <vt:lpstr>NOW, you write some! </vt:lpstr>
      <vt:lpstr>Slide 36</vt:lpstr>
      <vt:lpstr>Slide 37</vt:lpstr>
      <vt:lpstr>Slide 38</vt:lpstr>
      <vt:lpstr>Word Quest</vt:lpstr>
      <vt:lpstr>List, Group, Label</vt:lpstr>
      <vt:lpstr>Slide 41</vt:lpstr>
      <vt:lpstr>Slide 42</vt:lpstr>
      <vt:lpstr>Slide 43</vt:lpstr>
      <vt:lpstr>Slide 44</vt:lpstr>
      <vt:lpstr>Slide 45</vt:lpstr>
      <vt:lpstr>Slide 46</vt:lpstr>
      <vt:lpstr>Slide 47</vt:lpstr>
      <vt:lpstr>Slide 48</vt:lpstr>
      <vt:lpstr> </vt:lpstr>
      <vt:lpstr>I want the  FREE STUFF….</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Presented by Liz Warner, MA</dc:title>
  <dc:creator>Liz Warner</dc:creator>
  <cp:lastModifiedBy>Liz  Warner</cp:lastModifiedBy>
  <cp:revision>18</cp:revision>
  <dcterms:created xsi:type="dcterms:W3CDTF">2010-07-23T13:39:10Z</dcterms:created>
  <dcterms:modified xsi:type="dcterms:W3CDTF">2010-07-23T13:40:57Z</dcterms:modified>
</cp:coreProperties>
</file>