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73" r:id="rId2"/>
    <p:sldId id="501" r:id="rId3"/>
    <p:sldId id="520" r:id="rId4"/>
    <p:sldId id="521" r:id="rId5"/>
    <p:sldId id="522" r:id="rId6"/>
    <p:sldId id="502" r:id="rId7"/>
    <p:sldId id="503" r:id="rId8"/>
    <p:sldId id="504" r:id="rId9"/>
    <p:sldId id="505" r:id="rId10"/>
    <p:sldId id="506" r:id="rId11"/>
    <p:sldId id="507" r:id="rId12"/>
    <p:sldId id="508" r:id="rId13"/>
    <p:sldId id="509" r:id="rId14"/>
    <p:sldId id="510" r:id="rId15"/>
    <p:sldId id="511" r:id="rId16"/>
    <p:sldId id="512" r:id="rId17"/>
    <p:sldId id="513" r:id="rId18"/>
    <p:sldId id="514" r:id="rId19"/>
    <p:sldId id="517" r:id="rId20"/>
    <p:sldId id="515" r:id="rId21"/>
    <p:sldId id="516" r:id="rId22"/>
    <p:sldId id="470" r:id="rId23"/>
    <p:sldId id="500" r:id="rId24"/>
    <p:sldId id="519" r:id="rId25"/>
    <p:sldId id="518" r:id="rId2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Garamond Semibold"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Garamond Semibold"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Garamond Semibold"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Garamond Semibold"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Garamond Semibold" charset="0"/>
        <a:ea typeface="ＭＳ Ｐゴシック" charset="-128"/>
        <a:cs typeface="+mn-cs"/>
      </a:defRPr>
    </a:lvl5pPr>
    <a:lvl6pPr marL="2286000" algn="l" defTabSz="914400" rtl="0" eaLnBrk="1" latinLnBrk="0" hangingPunct="1">
      <a:defRPr sz="2400" kern="1200">
        <a:solidFill>
          <a:schemeClr val="tx1"/>
        </a:solidFill>
        <a:latin typeface="AGaramond Semibold" charset="0"/>
        <a:ea typeface="ＭＳ Ｐゴシック" charset="-128"/>
        <a:cs typeface="+mn-cs"/>
      </a:defRPr>
    </a:lvl6pPr>
    <a:lvl7pPr marL="2743200" algn="l" defTabSz="914400" rtl="0" eaLnBrk="1" latinLnBrk="0" hangingPunct="1">
      <a:defRPr sz="2400" kern="1200">
        <a:solidFill>
          <a:schemeClr val="tx1"/>
        </a:solidFill>
        <a:latin typeface="AGaramond Semibold" charset="0"/>
        <a:ea typeface="ＭＳ Ｐゴシック" charset="-128"/>
        <a:cs typeface="+mn-cs"/>
      </a:defRPr>
    </a:lvl7pPr>
    <a:lvl8pPr marL="3200400" algn="l" defTabSz="914400" rtl="0" eaLnBrk="1" latinLnBrk="0" hangingPunct="1">
      <a:defRPr sz="2400" kern="1200">
        <a:solidFill>
          <a:schemeClr val="tx1"/>
        </a:solidFill>
        <a:latin typeface="AGaramond Semibold" charset="0"/>
        <a:ea typeface="ＭＳ Ｐゴシック" charset="-128"/>
        <a:cs typeface="+mn-cs"/>
      </a:defRPr>
    </a:lvl8pPr>
    <a:lvl9pPr marL="3657600" algn="l" defTabSz="914400" rtl="0" eaLnBrk="1" latinLnBrk="0" hangingPunct="1">
      <a:defRPr sz="2400" kern="1200">
        <a:solidFill>
          <a:schemeClr val="tx1"/>
        </a:solidFill>
        <a:latin typeface="AGaramond Semibold"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80"/>
    <a:srgbClr val="800000"/>
    <a:srgbClr val="333399"/>
    <a:srgbClr val="CC3300"/>
    <a:srgbClr val="3333FF"/>
    <a:srgbClr val="990000"/>
    <a:srgbClr val="FF33CC"/>
    <a:srgbClr val="0066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60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62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8" charset="0"/>
                <a:ea typeface="+mn-ea"/>
              </a:defRPr>
            </a:lvl1pPr>
          </a:lstStyle>
          <a:p>
            <a:pPr>
              <a:defRPr/>
            </a:pPr>
            <a:endParaRPr lang="en-US"/>
          </a:p>
        </p:txBody>
      </p:sp>
      <p:sp>
        <p:nvSpPr>
          <p:cNvPr id="2969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8" charset="0"/>
                <a:ea typeface="+mn-ea"/>
              </a:defRPr>
            </a:lvl1pPr>
          </a:lstStyle>
          <a:p>
            <a:pPr>
              <a:defRPr/>
            </a:pPr>
            <a:endParaRPr lang="en-US"/>
          </a:p>
        </p:txBody>
      </p:sp>
      <p:sp>
        <p:nvSpPr>
          <p:cNvPr id="2969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8" charset="0"/>
                <a:ea typeface="+mn-ea"/>
              </a:defRPr>
            </a:lvl1pPr>
          </a:lstStyle>
          <a:p>
            <a:pPr>
              <a:defRPr/>
            </a:pPr>
            <a:endParaRPr lang="en-US"/>
          </a:p>
        </p:txBody>
      </p:sp>
      <p:sp>
        <p:nvSpPr>
          <p:cNvPr id="2969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fld id="{E673F921-C3CC-4B02-9255-1C4593C8E11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8" charset="0"/>
                <a:ea typeface="+mn-ea"/>
              </a:defRPr>
            </a:lvl1pPr>
          </a:lstStyle>
          <a:p>
            <a:pPr>
              <a:defRPr/>
            </a:pPr>
            <a:endParaRPr lang="en-US"/>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8" charset="0"/>
                <a:ea typeface="+mn-ea"/>
              </a:defRPr>
            </a:lvl1pPr>
          </a:lstStyle>
          <a:p>
            <a:pPr>
              <a:defRPr/>
            </a:pPr>
            <a:endParaRPr lang="en-US"/>
          </a:p>
        </p:txBody>
      </p:sp>
      <p:sp>
        <p:nvSpPr>
          <p:cNvPr id="2048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8" charset="0"/>
                <a:ea typeface="+mn-ea"/>
              </a:defRPr>
            </a:lvl1pPr>
          </a:lstStyle>
          <a:p>
            <a:pPr>
              <a:defRPr/>
            </a:pPr>
            <a:endParaRPr lang="en-US"/>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fld id="{E97F14C4-7945-4D95-AC0D-E0D3D885BA4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1DC87DFE-B7D5-4CE9-8B39-B318141B2A8C}" type="slidenum">
              <a:rPr lang="en-US"/>
              <a:pPr/>
              <a:t>1</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endParaRPr lang="en-US" smtClean="0">
              <a:latin typeface="Times"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5A5C7A5-487B-43DA-966D-B8A57B8DA861}" type="slidenum">
              <a:rPr lang="en-US"/>
              <a:pPr/>
              <a:t>22</a:t>
            </a:fld>
            <a:endParaRPr lang="en-US"/>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r>
              <a:rPr lang="en-US" smtClean="0">
                <a:latin typeface="Times" charset="0"/>
              </a:rPr>
              <a:t>We want you to choose some literacy experiences to include in your authentic unit.  Here are some you might choose. See participant’s guide, pages ___ for description.  Ask if any need to be explained.  Explain only those which need it.</a:t>
            </a:r>
          </a:p>
          <a:p>
            <a:endParaRPr lang="en-US" smtClean="0">
              <a:latin typeface="Times" charset="0"/>
            </a:endParaRPr>
          </a:p>
          <a:p>
            <a:r>
              <a:rPr lang="en-US" b="1" smtClean="0">
                <a:latin typeface="Times" charset="0"/>
              </a:rPr>
              <a:t>Admit slips – </a:t>
            </a:r>
            <a:r>
              <a:rPr lang="en-US" smtClean="0">
                <a:latin typeface="Times" charset="0"/>
              </a:rPr>
              <a:t>Students</a:t>
            </a:r>
            <a:r>
              <a:rPr lang="en-US" b="1" smtClean="0">
                <a:latin typeface="Times" charset="0"/>
              </a:rPr>
              <a:t> </a:t>
            </a:r>
            <a:r>
              <a:rPr lang="en-US" smtClean="0">
                <a:latin typeface="Times" charset="0"/>
              </a:rPr>
              <a:t>bring to class a brief response to a question or prompt and give it to the teacher as an admission ticket.  The admit slip is the springboard for the day’s activities.</a:t>
            </a:r>
            <a:endParaRPr lang="en-US" b="1" smtClean="0">
              <a:latin typeface="Times" charset="0"/>
            </a:endParaRPr>
          </a:p>
          <a:p>
            <a:r>
              <a:rPr lang="en-US" b="1" smtClean="0">
                <a:latin typeface="Times" charset="0"/>
              </a:rPr>
              <a:t/>
            </a:r>
            <a:br>
              <a:rPr lang="en-US" b="1" smtClean="0">
                <a:latin typeface="Times" charset="0"/>
              </a:rPr>
            </a:br>
            <a:r>
              <a:rPr lang="en-US" b="1" smtClean="0">
                <a:latin typeface="Times" charset="0"/>
              </a:rPr>
              <a:t>Exit slips – </a:t>
            </a:r>
            <a:r>
              <a:rPr lang="en-US" smtClean="0">
                <a:latin typeface="Times" charset="0"/>
              </a:rPr>
              <a:t>At the end of class, students respond briefly to a teacher prompt to bring closure to the class.  Two common questions:  What do you want to remember from today’s lesson? and What question do you still need answered?</a:t>
            </a:r>
            <a:endParaRPr lang="en-US" b="1" smtClean="0">
              <a:latin typeface="Times" charset="0"/>
            </a:endParaRPr>
          </a:p>
          <a:p>
            <a:r>
              <a:rPr lang="en-US" b="1" smtClean="0">
                <a:latin typeface="Times" charset="0"/>
              </a:rPr>
              <a:t/>
            </a:r>
            <a:br>
              <a:rPr lang="en-US" b="1" smtClean="0">
                <a:latin typeface="Times" charset="0"/>
              </a:rPr>
            </a:br>
            <a:r>
              <a:rPr lang="en-US" b="1" smtClean="0">
                <a:latin typeface="Times" charset="0"/>
              </a:rPr>
              <a:t>Double entry or two column notes – </a:t>
            </a:r>
            <a:r>
              <a:rPr lang="en-US" smtClean="0">
                <a:latin typeface="Times" charset="0"/>
              </a:rPr>
              <a:t>Also known as Cornell notes, this note-taking procedure involves students identifying main ideas and supporting details.  The “big ideas” go on the left one-third of the page and supporting points go on the right two-thirds</a:t>
            </a:r>
            <a:r>
              <a:rPr lang="en-US" b="1" smtClean="0">
                <a:latin typeface="Times" charset="0"/>
              </a:rPr>
              <a:t>.</a:t>
            </a:r>
          </a:p>
          <a:p>
            <a:r>
              <a:rPr lang="en-US" b="1" smtClean="0">
                <a:latin typeface="Times" charset="0"/>
              </a:rPr>
              <a:t/>
            </a:r>
            <a:br>
              <a:rPr lang="en-US" b="1" smtClean="0">
                <a:latin typeface="Times" charset="0"/>
              </a:rPr>
            </a:br>
            <a:r>
              <a:rPr lang="en-US" b="1" smtClean="0">
                <a:latin typeface="Times" charset="0"/>
              </a:rPr>
              <a:t>ReQuest – </a:t>
            </a:r>
            <a:r>
              <a:rPr lang="en-US" smtClean="0">
                <a:latin typeface="Times" charset="0"/>
              </a:rPr>
              <a:t>In this process, students read a common</a:t>
            </a:r>
            <a:r>
              <a:rPr lang="en-US" b="1" smtClean="0">
                <a:latin typeface="Times" charset="0"/>
              </a:rPr>
              <a:t> </a:t>
            </a:r>
            <a:r>
              <a:rPr lang="en-US" smtClean="0">
                <a:latin typeface="Times" charset="0"/>
              </a:rPr>
              <a:t>passage and then ask the teacher questions about the content.  After all questions have been answered, students close the text and the teacher asks higher order questions on the same material.</a:t>
            </a:r>
            <a:endParaRPr lang="en-US" b="1" smtClean="0">
              <a:latin typeface="Times" charset="0"/>
            </a:endParaRPr>
          </a:p>
          <a:p>
            <a:r>
              <a:rPr lang="en-US" b="1" smtClean="0">
                <a:latin typeface="Times" charset="0"/>
              </a:rPr>
              <a:t/>
            </a:r>
            <a:br>
              <a:rPr lang="en-US" b="1" smtClean="0">
                <a:latin typeface="Times" charset="0"/>
              </a:rPr>
            </a:br>
            <a:r>
              <a:rPr lang="en-US" b="1" smtClean="0">
                <a:latin typeface="Times" charset="0"/>
              </a:rPr>
              <a:t>Interactive CLOZE – </a:t>
            </a:r>
            <a:r>
              <a:rPr lang="en-US" smtClean="0">
                <a:latin typeface="Times" charset="0"/>
              </a:rPr>
              <a:t>The interactive Cloze procedure is used to guide note-taking.  The teacher provides notes with blanks left for key vocabulary.  Students read or listen to determine which words go into the blanks.</a:t>
            </a:r>
            <a:endParaRPr lang="en-US" b="1" smtClean="0">
              <a:latin typeface="Times" charset="0"/>
            </a:endParaRPr>
          </a:p>
          <a:p>
            <a:r>
              <a:rPr lang="en-US" b="1" smtClean="0">
                <a:latin typeface="Times" charset="0"/>
              </a:rPr>
              <a:t/>
            </a:r>
            <a:br>
              <a:rPr lang="en-US" b="1" smtClean="0">
                <a:latin typeface="Times" charset="0"/>
              </a:rPr>
            </a:br>
            <a:r>
              <a:rPr lang="en-US" b="1" smtClean="0">
                <a:latin typeface="Times" charset="0"/>
              </a:rPr>
              <a:t>Cubing –</a:t>
            </a:r>
            <a:r>
              <a:rPr lang="en-US" smtClean="0">
                <a:latin typeface="Times" charset="0"/>
              </a:rPr>
              <a:t>This strategy allows students to explore a topic from six different points of view: describe it, compare it, associate it, analyze it, apply it and argue for or against it.  An actual cube can be tossed to determine the level of question.</a:t>
            </a:r>
          </a:p>
          <a:p>
            <a:endParaRPr lang="en-US" b="1" smtClean="0">
              <a:latin typeface="Times" charset="0"/>
            </a:endParaRPr>
          </a:p>
          <a:p>
            <a:r>
              <a:rPr lang="en-US" b="1" smtClean="0">
                <a:latin typeface="Times" charset="0"/>
              </a:rPr>
              <a:t>Open-response questions – </a:t>
            </a:r>
            <a:r>
              <a:rPr lang="en-US" smtClean="0">
                <a:latin typeface="Times" charset="0"/>
              </a:rPr>
              <a:t>Open-response questions ask students to construct an answer to a question about content or processes.  These questions, answered in a paragraph or two, require rubrics for scoring.  </a:t>
            </a:r>
            <a:endParaRPr lang="en-US" b="1" smtClean="0">
              <a:latin typeface="Times" charset="0"/>
            </a:endParaRPr>
          </a:p>
          <a:p>
            <a:r>
              <a:rPr lang="en-US" b="1" smtClean="0">
                <a:latin typeface="Times" charset="0"/>
              </a:rPr>
              <a:t/>
            </a:r>
            <a:br>
              <a:rPr lang="en-US" b="1" smtClean="0">
                <a:latin typeface="Times" charset="0"/>
              </a:rPr>
            </a:br>
            <a:endParaRPr lang="en-US" smtClean="0">
              <a:latin typeface="Times"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AF900CC0-A58B-43C5-9D24-CC759A1481F1}" type="slidenum">
              <a:rPr lang="en-US"/>
              <a:pPr/>
              <a:t>23</a:t>
            </a:fld>
            <a:endParaRPr lang="en-US"/>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endParaRPr lang="en-US" smtClean="0">
              <a:latin typeface="Time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pull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457200"/>
            <a:ext cx="1676400" cy="3962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52600" y="457200"/>
            <a:ext cx="4876800" cy="3962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59436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752600" y="2057400"/>
            <a:ext cx="32766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81600" y="2057400"/>
            <a:ext cx="3276600" cy="2362200"/>
          </a:xfrm>
        </p:spPr>
        <p:txBody>
          <a:bodyPr/>
          <a:lstStyle/>
          <a:p>
            <a:pPr lvl="0"/>
            <a:endParaRPr lang="en-US" noProof="0" smtClean="0"/>
          </a:p>
        </p:txBody>
      </p:sp>
    </p:spTree>
  </p:cSld>
  <p:clrMapOvr>
    <a:masterClrMapping/>
  </p:clrMapOvr>
  <p:transition spd="med">
    <p:pull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5943600"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752600" y="2057400"/>
            <a:ext cx="3276600" cy="2362200"/>
          </a:xfrm>
        </p:spPr>
        <p:txBody>
          <a:bodyPr/>
          <a:lstStyle/>
          <a:p>
            <a:pPr lvl="0"/>
            <a:endParaRPr lang="en-US" noProof="0" smtClean="0"/>
          </a:p>
        </p:txBody>
      </p:sp>
      <p:sp>
        <p:nvSpPr>
          <p:cNvPr id="4" name="Text Placeholder 3"/>
          <p:cNvSpPr>
            <a:spLocks noGrp="1"/>
          </p:cNvSpPr>
          <p:nvPr>
            <p:ph type="body" sz="half" idx="2"/>
          </p:nvPr>
        </p:nvSpPr>
        <p:spPr>
          <a:xfrm>
            <a:off x="5181600" y="2057400"/>
            <a:ext cx="32766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59436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752600" y="2057400"/>
            <a:ext cx="32766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81600" y="2057400"/>
            <a:ext cx="32766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5943600" cy="914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752600" y="2057400"/>
            <a:ext cx="6705600" cy="2362200"/>
          </a:xfrm>
        </p:spPr>
        <p:txBody>
          <a:bodyPr/>
          <a:lstStyle/>
          <a:p>
            <a:pPr lvl="0"/>
            <a:endParaRPr lang="en-US" noProof="0" smtClean="0"/>
          </a:p>
        </p:txBody>
      </p:sp>
    </p:spTree>
  </p:cSld>
  <p:clrMapOvr>
    <a:masterClrMapping/>
  </p:clrMapOvr>
  <p:transition spd="med">
    <p:pull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5943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752600" y="2057400"/>
            <a:ext cx="6705600" cy="2362200"/>
          </a:xfrm>
        </p:spPr>
        <p:txBody>
          <a:bodyPr/>
          <a:lstStyle/>
          <a:p>
            <a:pPr lvl="0"/>
            <a:endParaRPr lang="en-US" noProof="0" smtClean="0"/>
          </a:p>
        </p:txBody>
      </p:sp>
    </p:spTree>
  </p:cSld>
  <p:clrMapOvr>
    <a:masterClrMapping/>
  </p:clrMapOvr>
  <p:transition spd="med">
    <p:pull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59436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752600" y="2057400"/>
            <a:ext cx="32766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81600" y="20574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181600" y="3314700"/>
            <a:ext cx="3276600" cy="1104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pull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2057400"/>
            <a:ext cx="3276600" cy="2362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81600" y="2057400"/>
            <a:ext cx="3276600" cy="2362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pull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pull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pull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pull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52600" y="457200"/>
            <a:ext cx="5943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752600" y="2057400"/>
            <a:ext cx="6705600" cy="2362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ChangeArrowheads="1"/>
          </p:cNvSpPr>
          <p:nvPr/>
        </p:nvSpPr>
        <p:spPr bwMode="auto">
          <a:xfrm>
            <a:off x="0" y="0"/>
            <a:ext cx="1447800" cy="6858000"/>
          </a:xfrm>
          <a:prstGeom prst="rect">
            <a:avLst/>
          </a:prstGeom>
          <a:solidFill>
            <a:srgbClr val="000099"/>
          </a:solidFill>
          <a:ln w="9525">
            <a:solidFill>
              <a:srgbClr val="333399"/>
            </a:solidFill>
            <a:miter lim="800000"/>
            <a:headEnd/>
            <a:tailEnd/>
          </a:ln>
          <a:effectLst/>
        </p:spPr>
        <p:txBody>
          <a:bodyPr wrap="none" anchor="ctr"/>
          <a:lstStyle/>
          <a:p>
            <a:pPr>
              <a:defRPr/>
            </a:pPr>
            <a:endParaRPr lang="en-US">
              <a:ea typeface="+mn-ea"/>
            </a:endParaRPr>
          </a:p>
        </p:txBody>
      </p:sp>
      <p:sp>
        <p:nvSpPr>
          <p:cNvPr id="1034" name="Text Box 10"/>
          <p:cNvSpPr txBox="1">
            <a:spLocks noChangeArrowheads="1"/>
          </p:cNvSpPr>
          <p:nvPr/>
        </p:nvSpPr>
        <p:spPr bwMode="auto">
          <a:xfrm>
            <a:off x="152400" y="5486400"/>
            <a:ext cx="1447800" cy="1370013"/>
          </a:xfrm>
          <a:prstGeom prst="rect">
            <a:avLst/>
          </a:prstGeom>
          <a:noFill/>
          <a:ln w="9525">
            <a:noFill/>
            <a:miter lim="800000"/>
            <a:headEnd/>
            <a:tailEnd/>
          </a:ln>
          <a:effectLst/>
        </p:spPr>
        <p:txBody>
          <a:bodyPr>
            <a:spAutoFit/>
          </a:bodyPr>
          <a:lstStyle/>
          <a:p>
            <a:pPr>
              <a:lnSpc>
                <a:spcPct val="120000"/>
              </a:lnSpc>
              <a:spcBef>
                <a:spcPct val="50000"/>
              </a:spcBef>
              <a:defRPr/>
            </a:pPr>
            <a:r>
              <a:rPr lang="en-US" sz="1400">
                <a:solidFill>
                  <a:schemeClr val="bg1"/>
                </a:solidFill>
                <a:latin typeface="Times" pitchFamily="18" charset="0"/>
                <a:ea typeface="+mn-ea"/>
              </a:rPr>
              <a:t>Southern</a:t>
            </a:r>
            <a:br>
              <a:rPr lang="en-US" sz="1400">
                <a:solidFill>
                  <a:schemeClr val="bg1"/>
                </a:solidFill>
                <a:latin typeface="Times" pitchFamily="18" charset="0"/>
                <a:ea typeface="+mn-ea"/>
              </a:rPr>
            </a:br>
            <a:r>
              <a:rPr lang="en-US" sz="1400">
                <a:solidFill>
                  <a:schemeClr val="bg1"/>
                </a:solidFill>
                <a:latin typeface="Times" pitchFamily="18" charset="0"/>
                <a:ea typeface="+mn-ea"/>
              </a:rPr>
              <a:t>Regional</a:t>
            </a:r>
            <a:br>
              <a:rPr lang="en-US" sz="1400">
                <a:solidFill>
                  <a:schemeClr val="bg1"/>
                </a:solidFill>
                <a:latin typeface="Times" pitchFamily="18" charset="0"/>
                <a:ea typeface="+mn-ea"/>
              </a:rPr>
            </a:br>
            <a:r>
              <a:rPr lang="en-US" sz="1400">
                <a:solidFill>
                  <a:schemeClr val="bg1"/>
                </a:solidFill>
                <a:latin typeface="Times" pitchFamily="18" charset="0"/>
                <a:ea typeface="+mn-ea"/>
              </a:rPr>
              <a:t>Education</a:t>
            </a:r>
            <a:br>
              <a:rPr lang="en-US" sz="1400">
                <a:solidFill>
                  <a:schemeClr val="bg1"/>
                </a:solidFill>
                <a:latin typeface="Times" pitchFamily="18" charset="0"/>
                <a:ea typeface="+mn-ea"/>
              </a:rPr>
            </a:br>
            <a:r>
              <a:rPr lang="en-US" sz="1400">
                <a:solidFill>
                  <a:schemeClr val="bg1"/>
                </a:solidFill>
                <a:latin typeface="Times" pitchFamily="18" charset="0"/>
                <a:ea typeface="+mn-ea"/>
              </a:rPr>
              <a:t>Board</a:t>
            </a:r>
            <a:br>
              <a:rPr lang="en-US" sz="1400">
                <a:solidFill>
                  <a:schemeClr val="bg1"/>
                </a:solidFill>
                <a:latin typeface="Times" pitchFamily="18" charset="0"/>
                <a:ea typeface="+mn-ea"/>
              </a:rPr>
            </a:br>
            <a:endParaRPr lang="en-US" sz="1400">
              <a:solidFill>
                <a:schemeClr val="bg1"/>
              </a:solidFill>
              <a:latin typeface="Times" pitchFamily="18" charset="0"/>
              <a:ea typeface="+mn-ea"/>
            </a:endParaRPr>
          </a:p>
        </p:txBody>
      </p:sp>
      <p:pic>
        <p:nvPicPr>
          <p:cNvPr id="1030" name="Picture 18"/>
          <p:cNvPicPr>
            <a:picLocks noChangeAspect="1" noChangeArrowheads="1"/>
          </p:cNvPicPr>
          <p:nvPr/>
        </p:nvPicPr>
        <p:blipFill>
          <a:blip r:embed="rId19" cstate="print"/>
          <a:srcRect/>
          <a:stretch>
            <a:fillRect/>
          </a:stretch>
        </p:blipFill>
        <p:spPr bwMode="auto">
          <a:xfrm>
            <a:off x="228600" y="1676400"/>
            <a:ext cx="990600" cy="344488"/>
          </a:xfrm>
          <a:prstGeom prst="rect">
            <a:avLst/>
          </a:prstGeom>
          <a:noFill/>
          <a:ln w="9525">
            <a:noFill/>
            <a:miter lim="800000"/>
            <a:headEnd/>
            <a:tailEnd/>
          </a:ln>
        </p:spPr>
      </p:pic>
      <p:sp>
        <p:nvSpPr>
          <p:cNvPr id="1044" name="Line 20"/>
          <p:cNvSpPr>
            <a:spLocks noChangeShapeType="1"/>
          </p:cNvSpPr>
          <p:nvPr/>
        </p:nvSpPr>
        <p:spPr bwMode="auto">
          <a:xfrm>
            <a:off x="1752600" y="1676400"/>
            <a:ext cx="7086600" cy="0"/>
          </a:xfrm>
          <a:prstGeom prst="line">
            <a:avLst/>
          </a:prstGeom>
          <a:noFill/>
          <a:ln w="12700">
            <a:solidFill>
              <a:srgbClr val="333399"/>
            </a:solidFill>
            <a:round/>
            <a:headEnd/>
            <a:tailEnd/>
          </a:ln>
          <a:effectLst/>
        </p:spPr>
        <p:txBody>
          <a:bodyPr wrap="none" anchor="ctr"/>
          <a:lstStyle/>
          <a:p>
            <a:pPr>
              <a:defRPr/>
            </a:pPr>
            <a:endParaRPr lang="en-US">
              <a:ea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pull dir="u"/>
  </p:transition>
  <p:txStyles>
    <p:titleStyle>
      <a:lvl1pPr algn="l" rtl="0" eaLnBrk="0" fontAlgn="base" hangingPunct="0">
        <a:spcBef>
          <a:spcPct val="0"/>
        </a:spcBef>
        <a:spcAft>
          <a:spcPct val="0"/>
        </a:spcAft>
        <a:defRPr sz="3200" b="1">
          <a:solidFill>
            <a:srgbClr val="990000"/>
          </a:solidFill>
          <a:latin typeface="+mj-lt"/>
          <a:ea typeface="ＭＳ Ｐゴシック" charset="-128"/>
          <a:cs typeface="+mj-cs"/>
        </a:defRPr>
      </a:lvl1pPr>
      <a:lvl2pPr algn="l" rtl="0" eaLnBrk="0" fontAlgn="base" hangingPunct="0">
        <a:spcBef>
          <a:spcPct val="0"/>
        </a:spcBef>
        <a:spcAft>
          <a:spcPct val="0"/>
        </a:spcAft>
        <a:defRPr sz="3200" b="1">
          <a:solidFill>
            <a:srgbClr val="990000"/>
          </a:solidFill>
          <a:latin typeface="Arial" charset="0"/>
          <a:ea typeface="ＭＳ Ｐゴシック" charset="-128"/>
        </a:defRPr>
      </a:lvl2pPr>
      <a:lvl3pPr algn="l" rtl="0" eaLnBrk="0" fontAlgn="base" hangingPunct="0">
        <a:spcBef>
          <a:spcPct val="0"/>
        </a:spcBef>
        <a:spcAft>
          <a:spcPct val="0"/>
        </a:spcAft>
        <a:defRPr sz="3200" b="1">
          <a:solidFill>
            <a:srgbClr val="990000"/>
          </a:solidFill>
          <a:latin typeface="Arial" charset="0"/>
          <a:ea typeface="ＭＳ Ｐゴシック" charset="-128"/>
        </a:defRPr>
      </a:lvl3pPr>
      <a:lvl4pPr algn="l" rtl="0" eaLnBrk="0" fontAlgn="base" hangingPunct="0">
        <a:spcBef>
          <a:spcPct val="0"/>
        </a:spcBef>
        <a:spcAft>
          <a:spcPct val="0"/>
        </a:spcAft>
        <a:defRPr sz="3200" b="1">
          <a:solidFill>
            <a:srgbClr val="990000"/>
          </a:solidFill>
          <a:latin typeface="Arial" charset="0"/>
          <a:ea typeface="ＭＳ Ｐゴシック" charset="-128"/>
        </a:defRPr>
      </a:lvl4pPr>
      <a:lvl5pPr algn="l" rtl="0" eaLnBrk="0" fontAlgn="base" hangingPunct="0">
        <a:spcBef>
          <a:spcPct val="0"/>
        </a:spcBef>
        <a:spcAft>
          <a:spcPct val="0"/>
        </a:spcAft>
        <a:defRPr sz="3200" b="1">
          <a:solidFill>
            <a:srgbClr val="990000"/>
          </a:solidFill>
          <a:latin typeface="Arial" charset="0"/>
          <a:ea typeface="ＭＳ Ｐゴシック" charset="-128"/>
        </a:defRPr>
      </a:lvl5pPr>
      <a:lvl6pPr marL="457200" algn="l" rtl="0" eaLnBrk="0" fontAlgn="base" hangingPunct="0">
        <a:spcBef>
          <a:spcPct val="0"/>
        </a:spcBef>
        <a:spcAft>
          <a:spcPct val="0"/>
        </a:spcAft>
        <a:defRPr sz="3200" b="1">
          <a:solidFill>
            <a:srgbClr val="990000"/>
          </a:solidFill>
          <a:latin typeface="Arial" charset="0"/>
        </a:defRPr>
      </a:lvl6pPr>
      <a:lvl7pPr marL="914400" algn="l" rtl="0" eaLnBrk="0" fontAlgn="base" hangingPunct="0">
        <a:spcBef>
          <a:spcPct val="0"/>
        </a:spcBef>
        <a:spcAft>
          <a:spcPct val="0"/>
        </a:spcAft>
        <a:defRPr sz="3200" b="1">
          <a:solidFill>
            <a:srgbClr val="990000"/>
          </a:solidFill>
          <a:latin typeface="Arial" charset="0"/>
        </a:defRPr>
      </a:lvl7pPr>
      <a:lvl8pPr marL="1371600" algn="l" rtl="0" eaLnBrk="0" fontAlgn="base" hangingPunct="0">
        <a:spcBef>
          <a:spcPct val="0"/>
        </a:spcBef>
        <a:spcAft>
          <a:spcPct val="0"/>
        </a:spcAft>
        <a:defRPr sz="3200" b="1">
          <a:solidFill>
            <a:srgbClr val="990000"/>
          </a:solidFill>
          <a:latin typeface="Arial" charset="0"/>
        </a:defRPr>
      </a:lvl8pPr>
      <a:lvl9pPr marL="1828800" algn="l" rtl="0" eaLnBrk="0" fontAlgn="base" hangingPunct="0">
        <a:spcBef>
          <a:spcPct val="0"/>
        </a:spcBef>
        <a:spcAft>
          <a:spcPct val="0"/>
        </a:spcAft>
        <a:defRPr sz="3200" b="1">
          <a:solidFill>
            <a:srgbClr val="990000"/>
          </a:solidFill>
          <a:latin typeface="Arial" charset="0"/>
        </a:defRPr>
      </a:lvl9pPr>
    </p:titleStyle>
    <p:bodyStyle>
      <a:lvl1pPr marL="342900" indent="-342900" algn="l" rtl="0" eaLnBrk="0" fontAlgn="base" hangingPunct="0">
        <a:spcBef>
          <a:spcPct val="20000"/>
        </a:spcBef>
        <a:spcAft>
          <a:spcPct val="0"/>
        </a:spcAft>
        <a:buClr>
          <a:srgbClr val="990000"/>
        </a:buClr>
        <a:buFont typeface="Symbol" charset="2"/>
        <a:buChar char="·"/>
        <a:defRPr sz="2800">
          <a:solidFill>
            <a:srgbClr val="333399"/>
          </a:solidFill>
          <a:latin typeface="+mn-lt"/>
          <a:ea typeface="ＭＳ Ｐゴシック" charset="-128"/>
          <a:cs typeface="+mn-cs"/>
        </a:defRPr>
      </a:lvl1pPr>
      <a:lvl2pPr marL="742950" indent="-285750" algn="l" rtl="0" eaLnBrk="0" fontAlgn="base" hangingPunct="0">
        <a:spcBef>
          <a:spcPct val="20000"/>
        </a:spcBef>
        <a:spcAft>
          <a:spcPct val="0"/>
        </a:spcAft>
        <a:buClr>
          <a:srgbClr val="000099"/>
        </a:buClr>
        <a:buSzPct val="95000"/>
        <a:buFont typeface="Symbol" charset="2"/>
        <a:buChar char="·"/>
        <a:defRPr>
          <a:solidFill>
            <a:srgbClr val="333399"/>
          </a:solidFill>
          <a:latin typeface="+mn-lt"/>
          <a:ea typeface="ＭＳ Ｐゴシック" charset="-128"/>
        </a:defRPr>
      </a:lvl2pPr>
      <a:lvl3pPr marL="1143000" indent="-228600" algn="l" rtl="0" eaLnBrk="0" fontAlgn="base" hangingPunct="0">
        <a:spcBef>
          <a:spcPct val="20000"/>
        </a:spcBef>
        <a:spcAft>
          <a:spcPct val="0"/>
        </a:spcAft>
        <a:buChar char="•"/>
        <a:defRPr>
          <a:solidFill>
            <a:srgbClr val="333399"/>
          </a:solidFill>
          <a:latin typeface="+mn-lt"/>
          <a:ea typeface="ＭＳ Ｐゴシック" charset="-128"/>
        </a:defRPr>
      </a:lvl3pPr>
      <a:lvl4pPr marL="1600200" indent="-228600" algn="l" rtl="0" eaLnBrk="0" fontAlgn="base" hangingPunct="0">
        <a:spcBef>
          <a:spcPct val="20000"/>
        </a:spcBef>
        <a:spcAft>
          <a:spcPct val="0"/>
        </a:spcAft>
        <a:buChar char="–"/>
        <a:defRPr>
          <a:solidFill>
            <a:srgbClr val="333399"/>
          </a:solidFill>
          <a:latin typeface="+mn-lt"/>
          <a:ea typeface="ＭＳ Ｐゴシック" charset="-128"/>
        </a:defRPr>
      </a:lvl4pPr>
      <a:lvl5pPr marL="2057400" indent="-228600" algn="l" rtl="0" eaLnBrk="0" fontAlgn="base" hangingPunct="0">
        <a:spcBef>
          <a:spcPct val="20000"/>
        </a:spcBef>
        <a:spcAft>
          <a:spcPct val="0"/>
        </a:spcAft>
        <a:buChar char="»"/>
        <a:defRPr>
          <a:solidFill>
            <a:srgbClr val="333399"/>
          </a:solidFill>
          <a:latin typeface="+mn-lt"/>
          <a:ea typeface="ＭＳ Ｐゴシック" charset="-128"/>
        </a:defRPr>
      </a:lvl5pPr>
      <a:lvl6pPr marL="2514600" indent="-228600" algn="l" rtl="0" eaLnBrk="0" fontAlgn="base" hangingPunct="0">
        <a:spcBef>
          <a:spcPct val="20000"/>
        </a:spcBef>
        <a:spcAft>
          <a:spcPct val="0"/>
        </a:spcAft>
        <a:buChar char="»"/>
        <a:defRPr>
          <a:solidFill>
            <a:srgbClr val="333399"/>
          </a:solidFill>
          <a:latin typeface="+mn-lt"/>
        </a:defRPr>
      </a:lvl6pPr>
      <a:lvl7pPr marL="2971800" indent="-228600" algn="l" rtl="0" eaLnBrk="0" fontAlgn="base" hangingPunct="0">
        <a:spcBef>
          <a:spcPct val="20000"/>
        </a:spcBef>
        <a:spcAft>
          <a:spcPct val="0"/>
        </a:spcAft>
        <a:buChar char="»"/>
        <a:defRPr>
          <a:solidFill>
            <a:srgbClr val="333399"/>
          </a:solidFill>
          <a:latin typeface="+mn-lt"/>
        </a:defRPr>
      </a:lvl7pPr>
      <a:lvl8pPr marL="3429000" indent="-228600" algn="l" rtl="0" eaLnBrk="0" fontAlgn="base" hangingPunct="0">
        <a:spcBef>
          <a:spcPct val="20000"/>
        </a:spcBef>
        <a:spcAft>
          <a:spcPct val="0"/>
        </a:spcAft>
        <a:buChar char="»"/>
        <a:defRPr>
          <a:solidFill>
            <a:srgbClr val="333399"/>
          </a:solidFill>
          <a:latin typeface="+mn-lt"/>
        </a:defRPr>
      </a:lvl8pPr>
      <a:lvl9pPr marL="3886200" indent="-228600" algn="l" rtl="0" eaLnBrk="0" fontAlgn="base" hangingPunct="0">
        <a:spcBef>
          <a:spcPct val="20000"/>
        </a:spcBef>
        <a:spcAft>
          <a:spcPct val="0"/>
        </a:spcAft>
        <a:buChar char="»"/>
        <a:defRPr>
          <a:solidFill>
            <a:srgbClr val="3333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leslie.carson@sreb.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ctrTitle"/>
          </p:nvPr>
        </p:nvSpPr>
        <p:spPr>
          <a:xfrm>
            <a:off x="1600200" y="228600"/>
            <a:ext cx="7239000" cy="1470025"/>
          </a:xfrm>
        </p:spPr>
        <p:txBody>
          <a:bodyPr/>
          <a:lstStyle/>
          <a:p>
            <a:pPr algn="ctr"/>
            <a:r>
              <a:rPr lang="en-US" sz="3600" smtClean="0"/>
              <a:t>10 Quick and Easy Strategies for Student Engagement</a:t>
            </a:r>
          </a:p>
        </p:txBody>
      </p:sp>
      <p:sp>
        <p:nvSpPr>
          <p:cNvPr id="21507" name="Rectangle 7"/>
          <p:cNvSpPr>
            <a:spLocks noGrp="1" noChangeArrowheads="1"/>
          </p:cNvSpPr>
          <p:nvPr>
            <p:ph type="subTitle" idx="1"/>
          </p:nvPr>
        </p:nvSpPr>
        <p:spPr>
          <a:xfrm>
            <a:off x="1600200" y="4800600"/>
            <a:ext cx="7239000" cy="1828800"/>
          </a:xfrm>
        </p:spPr>
        <p:txBody>
          <a:bodyPr/>
          <a:lstStyle/>
          <a:p>
            <a:endParaRPr lang="en-US" sz="700" b="1" smtClean="0"/>
          </a:p>
          <a:p>
            <a:endParaRPr lang="en-US" b="1" smtClean="0"/>
          </a:p>
          <a:p>
            <a:r>
              <a:rPr lang="en-US" b="1" smtClean="0"/>
              <a:t>Jim Kelch</a:t>
            </a:r>
          </a:p>
          <a:p>
            <a:r>
              <a:rPr lang="en-US" b="1" smtClean="0">
                <a:hlinkClick r:id="rId3"/>
              </a:rPr>
              <a:t>Jim.kelch@sreb.org</a:t>
            </a:r>
            <a:endParaRPr lang="en-US" b="1" smtClean="0"/>
          </a:p>
          <a:p>
            <a:endParaRPr lang="en-US" b="1" smtClean="0"/>
          </a:p>
          <a:p>
            <a:endParaRPr lang="en-US" b="1" smtClean="0"/>
          </a:p>
          <a:p>
            <a:endParaRPr lang="en-US" b="1" smtClean="0"/>
          </a:p>
          <a:p>
            <a:endParaRPr lang="en-US" b="1" smtClean="0"/>
          </a:p>
          <a:p>
            <a:endParaRPr lang="en-US" b="1" smtClean="0"/>
          </a:p>
          <a:p>
            <a:endParaRPr lang="en-US" sz="1200" smtClean="0"/>
          </a:p>
        </p:txBody>
      </p:sp>
      <p:sp>
        <p:nvSpPr>
          <p:cNvPr id="21508" name="Rectangle 5"/>
          <p:cNvSpPr>
            <a:spLocks noChangeArrowheads="1"/>
          </p:cNvSpPr>
          <p:nvPr/>
        </p:nvSpPr>
        <p:spPr bwMode="auto">
          <a:xfrm>
            <a:off x="1676400" y="1828800"/>
            <a:ext cx="7162800" cy="1077913"/>
          </a:xfrm>
          <a:prstGeom prst="rect">
            <a:avLst/>
          </a:prstGeom>
          <a:noFill/>
          <a:ln w="9525">
            <a:noFill/>
            <a:miter lim="800000"/>
            <a:headEnd/>
            <a:tailEnd/>
          </a:ln>
        </p:spPr>
        <p:txBody>
          <a:bodyPr>
            <a:spAutoFit/>
          </a:bodyPr>
          <a:lstStyle/>
          <a:p>
            <a:pPr algn="ctr"/>
            <a:r>
              <a:rPr lang="en-US" sz="3200" b="1">
                <a:solidFill>
                  <a:srgbClr val="002060"/>
                </a:solidFill>
              </a:rPr>
              <a:t>Using Brain-Based Research to Energize the Classroom</a:t>
            </a:r>
            <a:endParaRPr lang="en-US" sz="3200" b="1" i="1">
              <a:solidFill>
                <a:srgbClr val="002060"/>
              </a:solidFill>
            </a:endParaRPr>
          </a:p>
        </p:txBody>
      </p:sp>
    </p:spTree>
  </p:cSld>
  <p:clrMapOvr>
    <a:masterClrMapping/>
  </p:clrMapOvr>
  <p:transition spd="med">
    <p:pull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47800" y="304800"/>
            <a:ext cx="6705600" cy="914400"/>
          </a:xfrm>
        </p:spPr>
        <p:txBody>
          <a:bodyPr/>
          <a:lstStyle/>
          <a:p>
            <a:r>
              <a:rPr lang="en-US" smtClean="0"/>
              <a:t>Exit Slip/Ticket Out the Door</a:t>
            </a:r>
          </a:p>
        </p:txBody>
      </p:sp>
      <p:sp>
        <p:nvSpPr>
          <p:cNvPr id="7" name="Rounded Rectangle 6"/>
          <p:cNvSpPr/>
          <p:nvPr/>
        </p:nvSpPr>
        <p:spPr>
          <a:xfrm>
            <a:off x="381000" y="1295400"/>
            <a:ext cx="8534400" cy="510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609600" y="1295400"/>
            <a:ext cx="8270035" cy="1754326"/>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mn-ea"/>
              </a:rPr>
              <a:t>What did you </a:t>
            </a:r>
            <a:r>
              <a:rPr lang="en-US" sz="5400" b="1" u="sng"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mn-ea"/>
              </a:rPr>
              <a:t>LEARN</a:t>
            </a: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mn-ea"/>
              </a:rPr>
              <a:t> Today?</a:t>
            </a:r>
          </a:p>
        </p:txBody>
      </p:sp>
      <p:sp>
        <p:nvSpPr>
          <p:cNvPr id="9" name="Rectangle 8"/>
          <p:cNvSpPr/>
          <p:nvPr/>
        </p:nvSpPr>
        <p:spPr>
          <a:xfrm>
            <a:off x="838200" y="5410200"/>
            <a:ext cx="7254230" cy="70788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mn-ea"/>
              </a:rPr>
              <a:t>Your Name:__________________</a:t>
            </a:r>
          </a:p>
        </p:txBody>
      </p:sp>
      <p:sp>
        <p:nvSpPr>
          <p:cNvPr id="10" name="Rectangle 9"/>
          <p:cNvSpPr/>
          <p:nvPr/>
        </p:nvSpPr>
        <p:spPr>
          <a:xfrm>
            <a:off x="228600" y="22860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#4</a:t>
            </a:r>
          </a:p>
        </p:txBody>
      </p:sp>
    </p:spTree>
  </p:cSld>
  <p:clrMapOvr>
    <a:masterClrMapping/>
  </p:clrMapOvr>
  <p:transition spd="med">
    <p:pull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Unit Planner—Example A</a:t>
            </a:r>
          </a:p>
        </p:txBody>
      </p:sp>
      <p:sp>
        <p:nvSpPr>
          <p:cNvPr id="32771" name="Slide Number Placeholder 5"/>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29574818-5A96-422C-874D-1212AF68ECC0}" type="slidenum">
              <a:rPr lang="en-US"/>
              <a:pPr/>
              <a:t>11</a:t>
            </a:fld>
            <a:endParaRPr lang="en-US"/>
          </a:p>
        </p:txBody>
      </p:sp>
      <p:sp>
        <p:nvSpPr>
          <p:cNvPr id="7" name="Rounded Rectangle 6"/>
          <p:cNvSpPr/>
          <p:nvPr/>
        </p:nvSpPr>
        <p:spPr>
          <a:xfrm>
            <a:off x="1600200" y="1219200"/>
            <a:ext cx="6172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ounded Rectangle 7"/>
          <p:cNvSpPr/>
          <p:nvPr/>
        </p:nvSpPr>
        <p:spPr>
          <a:xfrm>
            <a:off x="152400" y="2286000"/>
            <a:ext cx="12192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ounded Rectangle 8"/>
          <p:cNvSpPr/>
          <p:nvPr/>
        </p:nvSpPr>
        <p:spPr>
          <a:xfrm>
            <a:off x="1600200" y="2286000"/>
            <a:ext cx="1295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ounded Rectangle 9"/>
          <p:cNvSpPr/>
          <p:nvPr/>
        </p:nvSpPr>
        <p:spPr>
          <a:xfrm>
            <a:off x="3200400" y="2286000"/>
            <a:ext cx="1295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ounded Rectangle 10"/>
          <p:cNvSpPr/>
          <p:nvPr/>
        </p:nvSpPr>
        <p:spPr>
          <a:xfrm>
            <a:off x="4724400" y="2286000"/>
            <a:ext cx="1295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ounded Rectangle 11"/>
          <p:cNvSpPr/>
          <p:nvPr/>
        </p:nvSpPr>
        <p:spPr>
          <a:xfrm>
            <a:off x="6248400" y="2286000"/>
            <a:ext cx="12192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Rounded Rectangle 12"/>
          <p:cNvSpPr/>
          <p:nvPr/>
        </p:nvSpPr>
        <p:spPr>
          <a:xfrm>
            <a:off x="7620000" y="2286000"/>
            <a:ext cx="1295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a:xfrm>
            <a:off x="457200" y="3200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a:xfrm>
            <a:off x="457200" y="38862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p:nvPr/>
        </p:nvSpPr>
        <p:spPr>
          <a:xfrm>
            <a:off x="457200" y="46482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p:cNvSpPr/>
          <p:nvPr/>
        </p:nvSpPr>
        <p:spPr>
          <a:xfrm>
            <a:off x="1828800" y="3200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3505200" y="3962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3505200" y="3200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4953000" y="48006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p:nvPr/>
        </p:nvSpPr>
        <p:spPr>
          <a:xfrm>
            <a:off x="4953000" y="3962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ectangle 21"/>
          <p:cNvSpPr/>
          <p:nvPr/>
        </p:nvSpPr>
        <p:spPr>
          <a:xfrm>
            <a:off x="4953000" y="3200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Rectangle 22"/>
          <p:cNvSpPr/>
          <p:nvPr/>
        </p:nvSpPr>
        <p:spPr>
          <a:xfrm>
            <a:off x="6477000" y="61722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p:nvPr/>
        </p:nvSpPr>
        <p:spPr>
          <a:xfrm>
            <a:off x="6477000" y="5486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Rectangle 24"/>
          <p:cNvSpPr/>
          <p:nvPr/>
        </p:nvSpPr>
        <p:spPr>
          <a:xfrm>
            <a:off x="6477000" y="4724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Rectangle 25"/>
          <p:cNvSpPr/>
          <p:nvPr/>
        </p:nvSpPr>
        <p:spPr>
          <a:xfrm>
            <a:off x="6477000" y="3962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Rectangle 26"/>
          <p:cNvSpPr/>
          <p:nvPr/>
        </p:nvSpPr>
        <p:spPr>
          <a:xfrm>
            <a:off x="6477000" y="3200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Rectangle 27"/>
          <p:cNvSpPr/>
          <p:nvPr/>
        </p:nvSpPr>
        <p:spPr>
          <a:xfrm>
            <a:off x="7924800" y="5486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Rectangle 28"/>
          <p:cNvSpPr/>
          <p:nvPr/>
        </p:nvSpPr>
        <p:spPr>
          <a:xfrm>
            <a:off x="7924800" y="4724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Rectangle 29"/>
          <p:cNvSpPr/>
          <p:nvPr/>
        </p:nvSpPr>
        <p:spPr>
          <a:xfrm>
            <a:off x="7924800" y="3962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Rectangle 30"/>
          <p:cNvSpPr/>
          <p:nvPr/>
        </p:nvSpPr>
        <p:spPr>
          <a:xfrm>
            <a:off x="7924800" y="32004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3" name="Straight Connector 32"/>
          <p:cNvCxnSpPr>
            <a:stCxn id="7" idx="2"/>
          </p:cNvCxnSpPr>
          <p:nvPr/>
        </p:nvCxnSpPr>
        <p:spPr>
          <a:xfrm rot="16200000" flipH="1">
            <a:off x="4552950" y="2114550"/>
            <a:ext cx="304800" cy="38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5" name="Straight Connector 34"/>
          <p:cNvCxnSpPr>
            <a:endCxn id="13" idx="0"/>
          </p:cNvCxnSpPr>
          <p:nvPr/>
        </p:nvCxnSpPr>
        <p:spPr>
          <a:xfrm>
            <a:off x="914400" y="2286000"/>
            <a:ext cx="73533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8" idx="2"/>
            <a:endCxn id="16" idx="0"/>
          </p:cNvCxnSpPr>
          <p:nvPr/>
        </p:nvCxnSpPr>
        <p:spPr>
          <a:xfrm rot="16200000" flipH="1">
            <a:off x="-95250" y="3752850"/>
            <a:ext cx="1752600" cy="38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7" idx="0"/>
          </p:cNvCxnSpPr>
          <p:nvPr/>
        </p:nvCxnSpPr>
        <p:spPr>
          <a:xfrm rot="16200000" flipH="1">
            <a:off x="2000250" y="3028950"/>
            <a:ext cx="304800" cy="38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0" idx="2"/>
            <a:endCxn id="18" idx="0"/>
          </p:cNvCxnSpPr>
          <p:nvPr/>
        </p:nvCxnSpPr>
        <p:spPr>
          <a:xfrm rot="5400000">
            <a:off x="3314700" y="3429000"/>
            <a:ext cx="10668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H="1">
            <a:off x="4152900" y="3924300"/>
            <a:ext cx="2133600" cy="762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6200000" flipH="1">
            <a:off x="5029200" y="4572000"/>
            <a:ext cx="3429000" cy="762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7" name="Straight Connector 46"/>
          <p:cNvCxnSpPr>
            <a:endCxn id="28" idx="0"/>
          </p:cNvCxnSpPr>
          <p:nvPr/>
        </p:nvCxnSpPr>
        <p:spPr>
          <a:xfrm rot="16200000" flipH="1">
            <a:off x="6915150" y="4133850"/>
            <a:ext cx="2590800" cy="11430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457200" y="30480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#5</a:t>
            </a:r>
          </a:p>
        </p:txBody>
      </p:sp>
    </p:spTree>
  </p:cSld>
  <p:clrMapOvr>
    <a:masterClrMapping/>
  </p:clrMapOvr>
  <p:transition spd="med">
    <p:pull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Unit Planner—Example B</a:t>
            </a:r>
          </a:p>
        </p:txBody>
      </p:sp>
      <p:sp>
        <p:nvSpPr>
          <p:cNvPr id="7" name="Rounded Rectangle 6"/>
          <p:cNvSpPr/>
          <p:nvPr/>
        </p:nvSpPr>
        <p:spPr>
          <a:xfrm>
            <a:off x="685800" y="1219200"/>
            <a:ext cx="7772400" cy="9906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ounded Rectangle 7"/>
          <p:cNvSpPr/>
          <p:nvPr/>
        </p:nvSpPr>
        <p:spPr>
          <a:xfrm>
            <a:off x="533400" y="2514600"/>
            <a:ext cx="1905000" cy="6858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ounded Rectangle 8"/>
          <p:cNvSpPr/>
          <p:nvPr/>
        </p:nvSpPr>
        <p:spPr>
          <a:xfrm>
            <a:off x="2514600" y="2514600"/>
            <a:ext cx="1905000" cy="6858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ounded Rectangle 9"/>
          <p:cNvSpPr/>
          <p:nvPr/>
        </p:nvSpPr>
        <p:spPr>
          <a:xfrm>
            <a:off x="4572000" y="2514600"/>
            <a:ext cx="1905000" cy="6858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ounded Rectangle 10"/>
          <p:cNvSpPr/>
          <p:nvPr/>
        </p:nvSpPr>
        <p:spPr>
          <a:xfrm>
            <a:off x="6629400" y="2514600"/>
            <a:ext cx="1905000" cy="6858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1066800" y="33528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Rectangle 12"/>
          <p:cNvSpPr/>
          <p:nvPr/>
        </p:nvSpPr>
        <p:spPr>
          <a:xfrm>
            <a:off x="2971800" y="33528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a:xfrm>
            <a:off x="5029200" y="33528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a:xfrm>
            <a:off x="7162800" y="33528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p:nvPr/>
        </p:nvSpPr>
        <p:spPr>
          <a:xfrm>
            <a:off x="1066800" y="42672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p:cNvSpPr/>
          <p:nvPr/>
        </p:nvSpPr>
        <p:spPr>
          <a:xfrm>
            <a:off x="5029200" y="42672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2971800" y="42672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5029200" y="51816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1066800" y="51816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p:nvPr/>
        </p:nvSpPr>
        <p:spPr>
          <a:xfrm>
            <a:off x="7162800" y="4267200"/>
            <a:ext cx="838200" cy="685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0" name="Straight Connector 29"/>
          <p:cNvCxnSpPr/>
          <p:nvPr/>
        </p:nvCxnSpPr>
        <p:spPr>
          <a:xfrm>
            <a:off x="1447800" y="2362200"/>
            <a:ext cx="6096000" cy="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8" idx="0"/>
          </p:cNvCxnSpPr>
          <p:nvPr/>
        </p:nvCxnSpPr>
        <p:spPr>
          <a:xfrm rot="16200000" flipH="1">
            <a:off x="1390650" y="2419350"/>
            <a:ext cx="152400" cy="3810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9" idx="0"/>
          </p:cNvCxnSpPr>
          <p:nvPr/>
        </p:nvCxnSpPr>
        <p:spPr>
          <a:xfrm rot="16200000" flipH="1">
            <a:off x="3333750" y="2381250"/>
            <a:ext cx="152400" cy="11430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10" idx="0"/>
          </p:cNvCxnSpPr>
          <p:nvPr/>
        </p:nvCxnSpPr>
        <p:spPr>
          <a:xfrm rot="16200000" flipH="1">
            <a:off x="5429250" y="2419350"/>
            <a:ext cx="152400" cy="3810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endCxn id="11" idx="0"/>
          </p:cNvCxnSpPr>
          <p:nvPr/>
        </p:nvCxnSpPr>
        <p:spPr>
          <a:xfrm rot="16200000" flipH="1">
            <a:off x="7486650" y="2419350"/>
            <a:ext cx="152400" cy="3810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8" idx="2"/>
            <a:endCxn id="20" idx="0"/>
          </p:cNvCxnSpPr>
          <p:nvPr/>
        </p:nvCxnSpPr>
        <p:spPr>
          <a:xfrm rot="5400000">
            <a:off x="495300" y="4191000"/>
            <a:ext cx="1981200" cy="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18" idx="0"/>
          </p:cNvCxnSpPr>
          <p:nvPr/>
        </p:nvCxnSpPr>
        <p:spPr>
          <a:xfrm rot="16200000" flipH="1">
            <a:off x="2838450" y="3714750"/>
            <a:ext cx="1066800" cy="3810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endCxn id="19" idx="0"/>
          </p:cNvCxnSpPr>
          <p:nvPr/>
        </p:nvCxnSpPr>
        <p:spPr>
          <a:xfrm rot="16200000" flipH="1">
            <a:off x="4438650" y="4171950"/>
            <a:ext cx="1981200" cy="3810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1" idx="2"/>
            <a:endCxn id="21" idx="0"/>
          </p:cNvCxnSpPr>
          <p:nvPr/>
        </p:nvCxnSpPr>
        <p:spPr>
          <a:xfrm rot="5400000">
            <a:off x="7048500" y="3733800"/>
            <a:ext cx="1066800" cy="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7" idx="2"/>
          </p:cNvCxnSpPr>
          <p:nvPr/>
        </p:nvCxnSpPr>
        <p:spPr>
          <a:xfrm rot="5400000">
            <a:off x="4457700" y="2247900"/>
            <a:ext cx="152400" cy="762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pull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Character/Concept Map </a:t>
            </a:r>
          </a:p>
        </p:txBody>
      </p:sp>
      <p:sp>
        <p:nvSpPr>
          <p:cNvPr id="7" name="Rectangle 6"/>
          <p:cNvSpPr/>
          <p:nvPr/>
        </p:nvSpPr>
        <p:spPr>
          <a:xfrm>
            <a:off x="457200" y="1219200"/>
            <a:ext cx="1436932"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a:ln w="11430"/>
                <a:gradFill>
                  <a:gsLst>
                    <a:gs pos="25000">
                      <a:schemeClr val="accent4">
                        <a:lumMod val="7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mn-ea"/>
              </a:rPr>
              <a:t>Key:</a:t>
            </a:r>
          </a:p>
        </p:txBody>
      </p:sp>
      <p:sp>
        <p:nvSpPr>
          <p:cNvPr id="8" name="Oval 7"/>
          <p:cNvSpPr/>
          <p:nvPr/>
        </p:nvSpPr>
        <p:spPr>
          <a:xfrm>
            <a:off x="2895600" y="1219200"/>
            <a:ext cx="3048000" cy="27432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Diamond 8"/>
          <p:cNvSpPr/>
          <p:nvPr/>
        </p:nvSpPr>
        <p:spPr>
          <a:xfrm>
            <a:off x="0" y="2895600"/>
            <a:ext cx="4419600" cy="3352800"/>
          </a:xfrm>
          <a:prstGeom prst="diamond">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5562600" y="3733800"/>
            <a:ext cx="3352800" cy="19812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2971800" y="1752600"/>
            <a:ext cx="3012748" cy="175432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mn-ea"/>
              </a:rPr>
              <a:t>Character</a:t>
            </a:r>
          </a:p>
          <a:p>
            <a:pPr algn="ctr">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mn-ea"/>
              </a:rPr>
              <a:t>Subject</a:t>
            </a:r>
          </a:p>
        </p:txBody>
      </p:sp>
      <p:sp>
        <p:nvSpPr>
          <p:cNvPr id="12" name="Rectangle 11"/>
          <p:cNvSpPr/>
          <p:nvPr/>
        </p:nvSpPr>
        <p:spPr>
          <a:xfrm>
            <a:off x="152400" y="3200400"/>
            <a:ext cx="4093428" cy="1754326"/>
          </a:xfrm>
          <a:prstGeom prst="rect">
            <a:avLst/>
          </a:prstGeom>
          <a:noFill/>
        </p:spPr>
        <p:txBody>
          <a:bodyPr wrap="none">
            <a:spAutoFit/>
          </a:bodyPr>
          <a:lstStyle/>
          <a:p>
            <a:pPr algn="ctr">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a typeface="+mn-ea"/>
              </a:rPr>
              <a:t>Trait</a:t>
            </a:r>
          </a:p>
          <a:p>
            <a:pPr algn="ctr">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a typeface="+mn-ea"/>
              </a:rPr>
              <a:t>Characteristic</a:t>
            </a:r>
          </a:p>
        </p:txBody>
      </p:sp>
      <p:sp>
        <p:nvSpPr>
          <p:cNvPr id="13" name="Rectangle 12"/>
          <p:cNvSpPr/>
          <p:nvPr/>
        </p:nvSpPr>
        <p:spPr>
          <a:xfrm>
            <a:off x="5867400" y="3886200"/>
            <a:ext cx="2731582" cy="1754326"/>
          </a:xfrm>
          <a:prstGeom prst="rect">
            <a:avLst/>
          </a:prstGeom>
          <a:noFill/>
        </p:spPr>
        <p:txBody>
          <a:bodyPr wrap="none">
            <a:spAutoFit/>
          </a:bodyPr>
          <a:lstStyle/>
          <a:p>
            <a:pPr algn="ctr">
              <a:defRPr/>
            </a:pP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mn-ea"/>
              </a:rPr>
              <a:t>Evidence</a:t>
            </a:r>
          </a:p>
          <a:p>
            <a:pPr algn="ctr">
              <a:defRPr/>
            </a:pP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mn-ea"/>
              </a:rPr>
              <a:t>Example</a:t>
            </a:r>
          </a:p>
        </p:txBody>
      </p:sp>
      <p:sp>
        <p:nvSpPr>
          <p:cNvPr id="14" name="Rectangle 13"/>
          <p:cNvSpPr/>
          <p:nvPr/>
        </p:nvSpPr>
        <p:spPr>
          <a:xfrm>
            <a:off x="381000" y="15240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#6</a:t>
            </a:r>
          </a:p>
        </p:txBody>
      </p:sp>
    </p:spTree>
  </p:cSld>
  <p:clrMapOvr>
    <a:masterClrMapping/>
  </p:clrMapOvr>
  <p:transition spd="med">
    <p:pull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0"/>
            <a:ext cx="8229600" cy="1143000"/>
          </a:xfrm>
        </p:spPr>
        <p:txBody>
          <a:bodyPr/>
          <a:lstStyle/>
          <a:p>
            <a:r>
              <a:rPr lang="en-US" sz="2800" smtClean="0"/>
              <a:t>Character/Concept Map</a:t>
            </a:r>
          </a:p>
        </p:txBody>
      </p:sp>
      <p:sp>
        <p:nvSpPr>
          <p:cNvPr id="8" name="Oval 7"/>
          <p:cNvSpPr/>
          <p:nvPr/>
        </p:nvSpPr>
        <p:spPr>
          <a:xfrm>
            <a:off x="3124200" y="2438400"/>
            <a:ext cx="2590800" cy="2133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Diamond 8"/>
          <p:cNvSpPr/>
          <p:nvPr/>
        </p:nvSpPr>
        <p:spPr>
          <a:xfrm>
            <a:off x="609600" y="2743200"/>
            <a:ext cx="1676400" cy="1524000"/>
          </a:xfrm>
          <a:prstGeom prst="diamond">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Diamond 9"/>
          <p:cNvSpPr/>
          <p:nvPr/>
        </p:nvSpPr>
        <p:spPr>
          <a:xfrm>
            <a:off x="6629400" y="2819400"/>
            <a:ext cx="1676400" cy="1524000"/>
          </a:xfrm>
          <a:prstGeom prst="diamond">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Diamond 10"/>
          <p:cNvSpPr/>
          <p:nvPr/>
        </p:nvSpPr>
        <p:spPr>
          <a:xfrm>
            <a:off x="3505200" y="533400"/>
            <a:ext cx="1676400" cy="1524000"/>
          </a:xfrm>
          <a:prstGeom prst="diamond">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Diamond 11"/>
          <p:cNvSpPr/>
          <p:nvPr/>
        </p:nvSpPr>
        <p:spPr>
          <a:xfrm>
            <a:off x="3581400" y="4876800"/>
            <a:ext cx="1676400" cy="1524000"/>
          </a:xfrm>
          <a:prstGeom prst="diamond">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Rectangle 12"/>
          <p:cNvSpPr/>
          <p:nvPr/>
        </p:nvSpPr>
        <p:spPr>
          <a:xfrm>
            <a:off x="533400" y="19050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a:xfrm>
            <a:off x="609600" y="44196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a:xfrm>
            <a:off x="6553200" y="19812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p:nvPr/>
        </p:nvSpPr>
        <p:spPr>
          <a:xfrm>
            <a:off x="6553200" y="44196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p:cNvSpPr/>
          <p:nvPr/>
        </p:nvSpPr>
        <p:spPr>
          <a:xfrm>
            <a:off x="5486400" y="54102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3581400" y="64770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1676400" y="54864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1600200" y="9906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p:nvPr/>
        </p:nvSpPr>
        <p:spPr>
          <a:xfrm>
            <a:off x="5334000" y="990600"/>
            <a:ext cx="1752600" cy="7620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3" name="Straight Connector 22"/>
          <p:cNvCxnSpPr>
            <a:stCxn id="9" idx="3"/>
            <a:endCxn id="8" idx="2"/>
          </p:cNvCxnSpPr>
          <p:nvPr/>
        </p:nvCxnSpPr>
        <p:spPr>
          <a:xfrm>
            <a:off x="2286000" y="3505200"/>
            <a:ext cx="838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9" idx="2"/>
            <a:endCxn id="14" idx="0"/>
          </p:cNvCxnSpPr>
          <p:nvPr/>
        </p:nvCxnSpPr>
        <p:spPr>
          <a:xfrm rot="16200000" flipH="1">
            <a:off x="1390650" y="4324350"/>
            <a:ext cx="1524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9" idx="0"/>
            <a:endCxn id="13" idx="2"/>
          </p:cNvCxnSpPr>
          <p:nvPr/>
        </p:nvCxnSpPr>
        <p:spPr>
          <a:xfrm rot="16200000" flipV="1">
            <a:off x="1390650" y="2686050"/>
            <a:ext cx="762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8" idx="4"/>
            <a:endCxn id="12" idx="0"/>
          </p:cNvCxnSpPr>
          <p:nvPr/>
        </p:nvCxnSpPr>
        <p:spPr>
          <a:xfrm rot="5400000">
            <a:off x="42672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3429000" y="5715000"/>
            <a:ext cx="304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17" idx="1"/>
          </p:cNvCxnSpPr>
          <p:nvPr/>
        </p:nvCxnSpPr>
        <p:spPr>
          <a:xfrm flipV="1">
            <a:off x="5029200" y="5791200"/>
            <a:ext cx="4572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12" idx="2"/>
            <a:endCxn id="18" idx="0"/>
          </p:cNvCxnSpPr>
          <p:nvPr/>
        </p:nvCxnSpPr>
        <p:spPr>
          <a:xfrm rot="16200000" flipH="1">
            <a:off x="4400550" y="6419850"/>
            <a:ext cx="762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8" idx="0"/>
            <a:endCxn id="11" idx="2"/>
          </p:cNvCxnSpPr>
          <p:nvPr/>
        </p:nvCxnSpPr>
        <p:spPr>
          <a:xfrm rot="16200000" flipV="1">
            <a:off x="4191000" y="2209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953000" y="1524000"/>
            <a:ext cx="381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0800000">
            <a:off x="3352800" y="1524000"/>
            <a:ext cx="4572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8" idx="6"/>
            <a:endCxn id="10" idx="1"/>
          </p:cNvCxnSpPr>
          <p:nvPr/>
        </p:nvCxnSpPr>
        <p:spPr>
          <a:xfrm>
            <a:off x="5715000" y="3505200"/>
            <a:ext cx="9144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0" idx="0"/>
            <a:endCxn id="15" idx="2"/>
          </p:cNvCxnSpPr>
          <p:nvPr/>
        </p:nvCxnSpPr>
        <p:spPr>
          <a:xfrm rot="16200000" flipV="1">
            <a:off x="7410450" y="2762250"/>
            <a:ext cx="762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10" idx="2"/>
            <a:endCxn id="16" idx="0"/>
          </p:cNvCxnSpPr>
          <p:nvPr/>
        </p:nvCxnSpPr>
        <p:spPr>
          <a:xfrm rot="5400000">
            <a:off x="7410450" y="4362450"/>
            <a:ext cx="76200" cy="381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pull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itle 1"/>
          <p:cNvSpPr>
            <a:spLocks noGrp="1"/>
          </p:cNvSpPr>
          <p:nvPr>
            <p:ph type="title"/>
          </p:nvPr>
        </p:nvSpPr>
        <p:spPr>
          <a:xfrm>
            <a:off x="838200" y="228600"/>
            <a:ext cx="7315200" cy="914400"/>
          </a:xfrm>
        </p:spPr>
        <p:txBody>
          <a:bodyPr/>
          <a:lstStyle/>
          <a:p>
            <a:pPr algn="ctr"/>
            <a:r>
              <a:rPr lang="en-US" smtClean="0"/>
              <a:t>Three-Square Reflection Strategy</a:t>
            </a:r>
          </a:p>
        </p:txBody>
      </p:sp>
      <p:graphicFrame>
        <p:nvGraphicFramePr>
          <p:cNvPr id="8" name="Content Placeholder 7"/>
          <p:cNvGraphicFramePr>
            <a:graphicFrameLocks noGrp="1"/>
          </p:cNvGraphicFramePr>
          <p:nvPr>
            <p:ph idx="1"/>
          </p:nvPr>
        </p:nvGraphicFramePr>
        <p:xfrm>
          <a:off x="457200" y="990600"/>
          <a:ext cx="8229600" cy="5577840"/>
        </p:xfrm>
        <a:graphic>
          <a:graphicData uri="http://schemas.openxmlformats.org/drawingml/2006/table">
            <a:tbl>
              <a:tblPr/>
              <a:tblGrid>
                <a:gridCol w="82296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FFFF"/>
                          </a:solidFill>
                          <a:effectLst/>
                          <a:latin typeface="Arial" charset="0"/>
                          <a:ea typeface="ＭＳ Ｐゴシック" charset="-128"/>
                        </a:rPr>
                        <a:t>Directions:  After reading the assigned section of the text or the assigned article, complete the following steps on the content you read.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Arial" charset="0"/>
                          <a:ea typeface="ＭＳ Ｐゴシック" charset="-128"/>
                        </a:rPr>
                        <a:t>Step One:  Write down three quotes from the text that your believe are important.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Arial" charset="0"/>
                          <a:ea typeface="ＭＳ Ｐゴシック" charset="-128"/>
                        </a:rPr>
                        <a:t>Step Two:  Write down three key facts that you learned from the section you read.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Arial" charset="0"/>
                          <a:ea typeface="ＭＳ Ｐゴシック" charset="-128"/>
                        </a:rPr>
                        <a:t>Step Three:  Write down three connections to your personal world that you found or can make based on your reading of the selection(s).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
        <p:nvSpPr>
          <p:cNvPr id="7" name="Rectangle 6"/>
          <p:cNvSpPr/>
          <p:nvPr/>
        </p:nvSpPr>
        <p:spPr>
          <a:xfrm>
            <a:off x="228600" y="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#7</a:t>
            </a:r>
          </a:p>
        </p:txBody>
      </p:sp>
    </p:spTree>
  </p:cSld>
  <p:clrMapOvr>
    <a:masterClrMapping/>
  </p:clrMapOvr>
  <p:transition spd="med">
    <p:pull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gn="ctr"/>
            <a:r>
              <a:rPr lang="en-US" smtClean="0"/>
              <a:t>MIX and MATCH</a:t>
            </a:r>
          </a:p>
        </p:txBody>
      </p:sp>
      <p:sp>
        <p:nvSpPr>
          <p:cNvPr id="7" name="Rectangle 6"/>
          <p:cNvSpPr/>
          <p:nvPr/>
        </p:nvSpPr>
        <p:spPr>
          <a:xfrm>
            <a:off x="609600" y="2590800"/>
            <a:ext cx="2590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t>X + 17 = -20</a:t>
            </a:r>
          </a:p>
        </p:txBody>
      </p:sp>
      <p:sp>
        <p:nvSpPr>
          <p:cNvPr id="10" name="Rectangle 9"/>
          <p:cNvSpPr/>
          <p:nvPr/>
        </p:nvSpPr>
        <p:spPr>
          <a:xfrm>
            <a:off x="609600" y="3962400"/>
            <a:ext cx="2590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i="1" dirty="0"/>
              <a:t>The Old Man and The Sea</a:t>
            </a:r>
          </a:p>
        </p:txBody>
      </p:sp>
      <p:sp>
        <p:nvSpPr>
          <p:cNvPr id="11" name="Rectangle 10"/>
          <p:cNvSpPr/>
          <p:nvPr/>
        </p:nvSpPr>
        <p:spPr>
          <a:xfrm>
            <a:off x="609600" y="5257800"/>
            <a:ext cx="2590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t>Elvis Presley</a:t>
            </a:r>
          </a:p>
        </p:txBody>
      </p:sp>
      <p:sp>
        <p:nvSpPr>
          <p:cNvPr id="12" name="Rectangle 11"/>
          <p:cNvSpPr/>
          <p:nvPr/>
        </p:nvSpPr>
        <p:spPr>
          <a:xfrm>
            <a:off x="609600" y="1295400"/>
            <a:ext cx="2590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t>Sodium</a:t>
            </a:r>
          </a:p>
        </p:txBody>
      </p:sp>
      <p:sp>
        <p:nvSpPr>
          <p:cNvPr id="13" name="Rectangle 12"/>
          <p:cNvSpPr/>
          <p:nvPr/>
        </p:nvSpPr>
        <p:spPr>
          <a:xfrm>
            <a:off x="5410200" y="1295400"/>
            <a:ext cx="2590800" cy="10668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t>Na</a:t>
            </a:r>
          </a:p>
        </p:txBody>
      </p:sp>
      <p:sp>
        <p:nvSpPr>
          <p:cNvPr id="14" name="Rectangle 13"/>
          <p:cNvSpPr/>
          <p:nvPr/>
        </p:nvSpPr>
        <p:spPr>
          <a:xfrm>
            <a:off x="5410200" y="2590800"/>
            <a:ext cx="2590800" cy="10668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t>Hound Dog</a:t>
            </a:r>
          </a:p>
        </p:txBody>
      </p:sp>
      <p:sp>
        <p:nvSpPr>
          <p:cNvPr id="15" name="Rectangle 14"/>
          <p:cNvSpPr/>
          <p:nvPr/>
        </p:nvSpPr>
        <p:spPr>
          <a:xfrm>
            <a:off x="5410200" y="3886200"/>
            <a:ext cx="2590800" cy="10668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t>-37</a:t>
            </a:r>
          </a:p>
        </p:txBody>
      </p:sp>
      <p:sp>
        <p:nvSpPr>
          <p:cNvPr id="16" name="Rectangle 15"/>
          <p:cNvSpPr/>
          <p:nvPr/>
        </p:nvSpPr>
        <p:spPr>
          <a:xfrm>
            <a:off x="5410200" y="5181600"/>
            <a:ext cx="2590800" cy="10668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t>E. Hemingway</a:t>
            </a:r>
          </a:p>
        </p:txBody>
      </p:sp>
      <p:sp>
        <p:nvSpPr>
          <p:cNvPr id="17" name="Rectangle 16"/>
          <p:cNvSpPr/>
          <p:nvPr/>
        </p:nvSpPr>
        <p:spPr>
          <a:xfrm>
            <a:off x="914400" y="15240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#8</a:t>
            </a:r>
          </a:p>
        </p:txBody>
      </p:sp>
    </p:spTree>
  </p:cSld>
  <p:clrMapOvr>
    <a:masterClrMapping/>
  </p:clrMapOvr>
  <p:transition spd="med">
    <p:pull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Four Corners (15-20 Minutes)</a:t>
            </a:r>
          </a:p>
        </p:txBody>
      </p:sp>
      <p:sp>
        <p:nvSpPr>
          <p:cNvPr id="38915" name="Content Placeholder 2"/>
          <p:cNvSpPr>
            <a:spLocks noGrp="1"/>
          </p:cNvSpPr>
          <p:nvPr>
            <p:ph idx="1"/>
          </p:nvPr>
        </p:nvSpPr>
        <p:spPr>
          <a:xfrm>
            <a:off x="3810000" y="1600200"/>
            <a:ext cx="4876800" cy="4525963"/>
          </a:xfrm>
        </p:spPr>
        <p:txBody>
          <a:bodyPr/>
          <a:lstStyle/>
          <a:p>
            <a:pPr>
              <a:lnSpc>
                <a:spcPct val="80000"/>
              </a:lnSpc>
              <a:buFont typeface="Symbol" charset="2"/>
              <a:buNone/>
            </a:pPr>
            <a:r>
              <a:rPr lang="en-US" sz="2200" smtClean="0"/>
              <a:t>This is an especially effective activity in social studies, language arts or science courses, where students encounter controversial issues.  State a situation or dilemma, then ask students to go to one of four corners of the room, marked Strongly Agree, Agree, Strongly Disagree and Disagree.  There, students exchange their opinions or reasoning and summarize their reasoning for presentations to the other three corners.</a:t>
            </a:r>
          </a:p>
          <a:p>
            <a:pPr>
              <a:lnSpc>
                <a:spcPct val="80000"/>
              </a:lnSpc>
              <a:buFont typeface="Symbol" charset="2"/>
              <a:buNone/>
            </a:pPr>
            <a:r>
              <a:rPr lang="en-US" sz="2200" smtClean="0"/>
              <a:t>***May be Modified to Advanced Four Corners…</a:t>
            </a:r>
          </a:p>
          <a:p>
            <a:pPr>
              <a:lnSpc>
                <a:spcPct val="80000"/>
              </a:lnSpc>
              <a:buFont typeface="Symbol" charset="2"/>
              <a:buNone/>
            </a:pPr>
            <a:r>
              <a:rPr lang="en-US" sz="1200" smtClean="0"/>
              <a:t>Source:  Fleming and Fleming—How to Manage Instruction in the Block (Prentice Hall)</a:t>
            </a:r>
          </a:p>
          <a:p>
            <a:pPr>
              <a:lnSpc>
                <a:spcPct val="80000"/>
              </a:lnSpc>
              <a:buFont typeface="Symbol" charset="2"/>
              <a:buNone/>
            </a:pPr>
            <a:endParaRPr lang="en-US" sz="2200" smtClean="0"/>
          </a:p>
        </p:txBody>
      </p:sp>
      <p:pic>
        <p:nvPicPr>
          <p:cNvPr id="38916" name="Picture 2" descr="C:\Documents and Settings\ialford.DCBVL4D1\Local Settings\Temporary Internet Files\Content.IE5\1R5JXQF9\MC900438423[1].jpg"/>
          <p:cNvPicPr>
            <a:picLocks noChangeAspect="1" noChangeArrowheads="1"/>
          </p:cNvPicPr>
          <p:nvPr/>
        </p:nvPicPr>
        <p:blipFill>
          <a:blip r:embed="rId2" cstate="print"/>
          <a:srcRect/>
          <a:stretch>
            <a:fillRect/>
          </a:stretch>
        </p:blipFill>
        <p:spPr bwMode="auto">
          <a:xfrm>
            <a:off x="228600" y="1524000"/>
            <a:ext cx="3432175" cy="3395663"/>
          </a:xfrm>
          <a:prstGeom prst="rect">
            <a:avLst/>
          </a:prstGeom>
          <a:noFill/>
          <a:ln w="9525">
            <a:noFill/>
            <a:miter lim="800000"/>
            <a:headEnd/>
            <a:tailEnd/>
          </a:ln>
        </p:spPr>
      </p:pic>
      <p:sp>
        <p:nvSpPr>
          <p:cNvPr id="8" name="Rectangle 7"/>
          <p:cNvSpPr/>
          <p:nvPr/>
        </p:nvSpPr>
        <p:spPr>
          <a:xfrm>
            <a:off x="457200" y="38100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#9</a:t>
            </a:r>
          </a:p>
        </p:txBody>
      </p:sp>
    </p:spTree>
  </p:cSld>
  <p:clrMapOvr>
    <a:masterClrMapping/>
  </p:clrMapOvr>
  <p:transition spd="med">
    <p:pull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itle 1"/>
          <p:cNvSpPr>
            <a:spLocks noGrp="1"/>
          </p:cNvSpPr>
          <p:nvPr>
            <p:ph type="title"/>
          </p:nvPr>
        </p:nvSpPr>
        <p:spPr>
          <a:xfrm>
            <a:off x="1371600" y="457200"/>
            <a:ext cx="7086600" cy="914400"/>
          </a:xfrm>
        </p:spPr>
        <p:txBody>
          <a:bodyPr/>
          <a:lstStyle/>
          <a:p>
            <a:r>
              <a:rPr lang="en-US" smtClean="0"/>
              <a:t>Jumbled Summary (5-10 Minutes)</a:t>
            </a:r>
          </a:p>
        </p:txBody>
      </p:sp>
      <p:sp>
        <p:nvSpPr>
          <p:cNvPr id="39939" name="Content Placeholder 2"/>
          <p:cNvSpPr>
            <a:spLocks noGrp="1"/>
          </p:cNvSpPr>
          <p:nvPr>
            <p:ph idx="1"/>
          </p:nvPr>
        </p:nvSpPr>
        <p:spPr>
          <a:xfrm>
            <a:off x="2743200" y="1600200"/>
            <a:ext cx="5943600" cy="4525963"/>
          </a:xfrm>
        </p:spPr>
        <p:txBody>
          <a:bodyPr/>
          <a:lstStyle/>
          <a:p>
            <a:pPr>
              <a:lnSpc>
                <a:spcPct val="80000"/>
              </a:lnSpc>
              <a:buFont typeface="Symbol" charset="2"/>
              <a:buNone/>
            </a:pPr>
            <a:r>
              <a:rPr lang="en-US" sz="2400" smtClean="0"/>
              <a:t>Write key words or phrases from an explanation or introduction in random order on a page to be photocopied.  Following the presentation, ask pairs to “unscramble” the terms and reorder them in logical sequence as a knowledge check.  </a:t>
            </a:r>
          </a:p>
          <a:p>
            <a:pPr>
              <a:lnSpc>
                <a:spcPct val="80000"/>
              </a:lnSpc>
              <a:buFont typeface="Symbol" charset="2"/>
              <a:buNone/>
            </a:pPr>
            <a:r>
              <a:rPr lang="en-US" sz="2400" smtClean="0"/>
              <a:t>Write down in logical, linear sequence key words or phrases related to some concept you have taught recently or will be teaching.  Now scramble them to create a list your students can reorder in proper sequence. </a:t>
            </a:r>
          </a:p>
          <a:p>
            <a:pPr>
              <a:lnSpc>
                <a:spcPct val="80000"/>
              </a:lnSpc>
              <a:buFont typeface="Symbol" charset="2"/>
              <a:buNone/>
            </a:pPr>
            <a:r>
              <a:rPr lang="en-US" sz="1400" smtClean="0"/>
              <a:t>Source:  Fleming and Fleming—How to Manage Instruction in the Block (Prentice Hall)</a:t>
            </a:r>
          </a:p>
          <a:p>
            <a:pPr>
              <a:lnSpc>
                <a:spcPct val="80000"/>
              </a:lnSpc>
              <a:buFont typeface="Symbol" charset="2"/>
              <a:buNone/>
            </a:pPr>
            <a:endParaRPr lang="en-US" sz="2400" smtClean="0"/>
          </a:p>
        </p:txBody>
      </p:sp>
      <p:pic>
        <p:nvPicPr>
          <p:cNvPr id="39940" name="Picture 2" descr="C:\Documents and Settings\ialford.DCBVL4D1\Local Settings\Temporary Internet Files\Content.IE5\7Z77D4TZ\MP900439458[1].jpg"/>
          <p:cNvPicPr>
            <a:picLocks noChangeAspect="1" noChangeArrowheads="1"/>
          </p:cNvPicPr>
          <p:nvPr/>
        </p:nvPicPr>
        <p:blipFill>
          <a:blip r:embed="rId2" cstate="print"/>
          <a:srcRect/>
          <a:stretch>
            <a:fillRect/>
          </a:stretch>
        </p:blipFill>
        <p:spPr bwMode="auto">
          <a:xfrm>
            <a:off x="0" y="1752600"/>
            <a:ext cx="2652713" cy="3962400"/>
          </a:xfrm>
          <a:prstGeom prst="rect">
            <a:avLst/>
          </a:prstGeom>
          <a:noFill/>
          <a:ln w="9525">
            <a:noFill/>
            <a:miter lim="800000"/>
            <a:headEnd/>
            <a:tailEnd/>
          </a:ln>
        </p:spPr>
      </p:pic>
      <p:sp>
        <p:nvSpPr>
          <p:cNvPr id="8" name="Rectangle 7"/>
          <p:cNvSpPr/>
          <p:nvPr/>
        </p:nvSpPr>
        <p:spPr>
          <a:xfrm>
            <a:off x="0" y="381000"/>
            <a:ext cx="1338829"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#10</a:t>
            </a:r>
          </a:p>
        </p:txBody>
      </p:sp>
    </p:spTree>
  </p:cSld>
  <p:clrMapOvr>
    <a:masterClrMapping/>
  </p:clrMapOvr>
  <p:transition spd="med">
    <p:pull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mtClean="0"/>
              <a:t>Lagniappe…</a:t>
            </a:r>
          </a:p>
        </p:txBody>
      </p:sp>
      <p:sp>
        <p:nvSpPr>
          <p:cNvPr id="40963" name="Content Placeholder 2"/>
          <p:cNvSpPr>
            <a:spLocks noGrp="1"/>
          </p:cNvSpPr>
          <p:nvPr>
            <p:ph idx="1"/>
          </p:nvPr>
        </p:nvSpPr>
        <p:spPr/>
        <p:txBody>
          <a:bodyPr/>
          <a:lstStyle/>
          <a:p>
            <a:pPr>
              <a:buFont typeface="Symbol" charset="2"/>
              <a:buNone/>
            </a:pPr>
            <a:endParaRPr lang="en-US" sz="4000" b="1" smtClean="0"/>
          </a:p>
          <a:p>
            <a:pPr>
              <a:buFont typeface="Symbol" charset="2"/>
              <a:buNone/>
            </a:pPr>
            <a:endParaRPr lang="en-US" sz="4000" b="1" smtClean="0"/>
          </a:p>
          <a:p>
            <a:pPr>
              <a:buFont typeface="Symbol" charset="2"/>
              <a:buNone/>
            </a:pPr>
            <a:r>
              <a:rPr lang="en-US" sz="4000" b="1" smtClean="0"/>
              <a:t>A few more…</a:t>
            </a:r>
          </a:p>
        </p:txBody>
      </p:sp>
    </p:spTree>
  </p:cSld>
  <p:clrMapOvr>
    <a:masterClrMapping/>
  </p:clrMapOvr>
  <p:transition spd="med">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Session Objectives:</a:t>
            </a:r>
          </a:p>
        </p:txBody>
      </p:sp>
      <p:sp>
        <p:nvSpPr>
          <p:cNvPr id="23555" name="Content Placeholder 2"/>
          <p:cNvSpPr>
            <a:spLocks noGrp="1"/>
          </p:cNvSpPr>
          <p:nvPr>
            <p:ph idx="1"/>
          </p:nvPr>
        </p:nvSpPr>
        <p:spPr>
          <a:xfrm>
            <a:off x="1752600" y="1981200"/>
            <a:ext cx="6781800" cy="4525963"/>
          </a:xfrm>
        </p:spPr>
        <p:txBody>
          <a:bodyPr/>
          <a:lstStyle/>
          <a:p>
            <a:pPr>
              <a:buFont typeface="Symbol" charset="2"/>
              <a:buNone/>
            </a:pPr>
            <a:r>
              <a:rPr lang="en-US" b="1" u="sng" smtClean="0"/>
              <a:t>ALL</a:t>
            </a:r>
            <a:r>
              <a:rPr lang="en-US" smtClean="0"/>
              <a:t> participants will learn:</a:t>
            </a:r>
          </a:p>
          <a:p>
            <a:r>
              <a:rPr lang="en-US" smtClean="0"/>
              <a:t>Key facts from brain-based research to enhance teaching and learning.</a:t>
            </a:r>
          </a:p>
          <a:p>
            <a:r>
              <a:rPr lang="en-US" smtClean="0"/>
              <a:t>School-wide and individual strategies to increase engagement and achievement. </a:t>
            </a:r>
          </a:p>
        </p:txBody>
      </p:sp>
      <p:pic>
        <p:nvPicPr>
          <p:cNvPr id="23556" name="Picture 2" descr="C:\Documents and Settings\ialford.DCBVL4D1\Local Settings\Temporary Internet Files\Content.IE5\ATUNA1IJ\MC900303033[1].jpg"/>
          <p:cNvPicPr>
            <a:picLocks noChangeAspect="1" noChangeArrowheads="1"/>
          </p:cNvPicPr>
          <p:nvPr/>
        </p:nvPicPr>
        <p:blipFill>
          <a:blip r:embed="rId2" cstate="print"/>
          <a:srcRect/>
          <a:stretch>
            <a:fillRect/>
          </a:stretch>
        </p:blipFill>
        <p:spPr bwMode="auto">
          <a:xfrm>
            <a:off x="6224588" y="228600"/>
            <a:ext cx="2919412" cy="2408238"/>
          </a:xfrm>
          <a:prstGeom prst="rect">
            <a:avLst/>
          </a:prstGeom>
          <a:noFill/>
          <a:ln w="9525">
            <a:noFill/>
            <a:miter lim="800000"/>
            <a:headEnd/>
            <a:tailEnd/>
          </a:ln>
        </p:spPr>
      </p:pic>
    </p:spTree>
  </p:cSld>
  <p:clrMapOvr>
    <a:masterClrMapping/>
  </p:clrMapOvr>
  <p:transition spd="med">
    <p:pull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Title 1"/>
          <p:cNvSpPr>
            <a:spLocks noGrp="1"/>
          </p:cNvSpPr>
          <p:nvPr>
            <p:ph type="title"/>
          </p:nvPr>
        </p:nvSpPr>
        <p:spPr>
          <a:xfrm>
            <a:off x="609600" y="457200"/>
            <a:ext cx="7696200" cy="914400"/>
          </a:xfrm>
        </p:spPr>
        <p:txBody>
          <a:bodyPr/>
          <a:lstStyle/>
          <a:p>
            <a:pPr algn="ctr"/>
            <a:r>
              <a:rPr lang="en-US" smtClean="0"/>
              <a:t>Prediction Pairs (5-10 Minutes)</a:t>
            </a:r>
          </a:p>
        </p:txBody>
      </p:sp>
      <p:sp>
        <p:nvSpPr>
          <p:cNvPr id="41987" name="Content Placeholder 2"/>
          <p:cNvSpPr>
            <a:spLocks noGrp="1"/>
          </p:cNvSpPr>
          <p:nvPr>
            <p:ph idx="1"/>
          </p:nvPr>
        </p:nvSpPr>
        <p:spPr>
          <a:xfrm>
            <a:off x="609600" y="1447800"/>
            <a:ext cx="7848600" cy="4114800"/>
          </a:xfrm>
        </p:spPr>
        <p:txBody>
          <a:bodyPr/>
          <a:lstStyle/>
          <a:p>
            <a:pPr>
              <a:buFont typeface="Symbol" charset="2"/>
              <a:buNone/>
            </a:pPr>
            <a:r>
              <a:rPr lang="en-US" sz="2600" smtClean="0"/>
              <a:t>Divide the class into pairs and have students work in pairs as they listen to a short story you are reading aloud.  Read a short passage, then pause to ask the prediction pairs to state “What will happen next?” and “What are your reasons for this prediction based on the story so far?”</a:t>
            </a:r>
          </a:p>
          <a:p>
            <a:pPr>
              <a:buFont typeface="Symbol" charset="2"/>
              <a:buNone/>
            </a:pPr>
            <a:r>
              <a:rPr lang="en-US" sz="2600" smtClean="0"/>
              <a:t>List some short stories, brief passages or narrative that you can read aloud in segments, pausing to ask students for their predictions.</a:t>
            </a:r>
          </a:p>
          <a:p>
            <a:pPr>
              <a:buFont typeface="Symbol" charset="2"/>
              <a:buNone/>
            </a:pPr>
            <a:r>
              <a:rPr lang="en-US" sz="1400" smtClean="0"/>
              <a:t>Source:  Fleming and Fleming—How to Manage Instruction in the Block (Prentice Hall)</a:t>
            </a:r>
          </a:p>
          <a:p>
            <a:pPr>
              <a:buFont typeface="Symbol" charset="2"/>
              <a:buNone/>
            </a:pPr>
            <a:endParaRPr lang="en-US" sz="2600" smtClean="0"/>
          </a:p>
        </p:txBody>
      </p:sp>
      <p:pic>
        <p:nvPicPr>
          <p:cNvPr id="41988" name="Picture 3" descr="C:\Documents and Settings\ialford.DCBVL4D1\Local Settings\Temporary Internet Files\Content.IE5\LBISU0HV\MC900150925[1].wmf"/>
          <p:cNvPicPr>
            <a:picLocks noChangeAspect="1" noChangeArrowheads="1"/>
          </p:cNvPicPr>
          <p:nvPr/>
        </p:nvPicPr>
        <p:blipFill>
          <a:blip r:embed="rId2" cstate="print"/>
          <a:srcRect/>
          <a:stretch>
            <a:fillRect/>
          </a:stretch>
        </p:blipFill>
        <p:spPr bwMode="auto">
          <a:xfrm>
            <a:off x="2895600" y="5451475"/>
            <a:ext cx="2579688" cy="1406525"/>
          </a:xfrm>
          <a:prstGeom prst="rect">
            <a:avLst/>
          </a:prstGeom>
          <a:noFill/>
          <a:ln w="9525">
            <a:noFill/>
            <a:miter lim="800000"/>
            <a:headEnd/>
            <a:tailEnd/>
          </a:ln>
        </p:spPr>
      </p:pic>
    </p:spTree>
  </p:cSld>
  <p:clrMapOvr>
    <a:masterClrMapping/>
  </p:clrMapOvr>
  <p:transition spd="med">
    <p:pull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K-W-L Trio (15 Minutes)</a:t>
            </a:r>
          </a:p>
        </p:txBody>
      </p:sp>
      <p:sp>
        <p:nvSpPr>
          <p:cNvPr id="43011" name="Content Placeholder 2"/>
          <p:cNvSpPr>
            <a:spLocks noGrp="1"/>
          </p:cNvSpPr>
          <p:nvPr>
            <p:ph idx="1"/>
          </p:nvPr>
        </p:nvSpPr>
        <p:spPr>
          <a:xfrm>
            <a:off x="228600" y="1143000"/>
            <a:ext cx="8229600" cy="4525963"/>
          </a:xfrm>
        </p:spPr>
        <p:txBody>
          <a:bodyPr/>
          <a:lstStyle/>
          <a:p>
            <a:pPr>
              <a:buFont typeface="Symbol" charset="2"/>
              <a:buNone/>
            </a:pPr>
            <a:r>
              <a:rPr lang="en-US" sz="2600" smtClean="0"/>
              <a:t>Before a film, lecture or reading, have students work in teams of three to write down what they already know about the subject and what they want to learn about the subject.  Then show the film, deliver the lecture, or engage the group in the reading.  Have each trio:</a:t>
            </a:r>
          </a:p>
          <a:p>
            <a:r>
              <a:rPr lang="en-US" sz="2600" smtClean="0"/>
              <a:t>Circle the “known” information that was covered</a:t>
            </a:r>
          </a:p>
          <a:p>
            <a:r>
              <a:rPr lang="en-US" sz="2600" smtClean="0"/>
              <a:t>Put asterisks next to the questions that were answered  on their list</a:t>
            </a:r>
          </a:p>
          <a:p>
            <a:r>
              <a:rPr lang="en-US" sz="2600" smtClean="0"/>
              <a:t>Add other things that they learned</a:t>
            </a:r>
          </a:p>
          <a:p>
            <a:pPr>
              <a:buFont typeface="Symbol" charset="2"/>
              <a:buNone/>
            </a:pPr>
            <a:r>
              <a:rPr lang="en-US" sz="1500" smtClean="0"/>
              <a:t>Source:  Fleming and Fleming—How to Manage Instruction in the Block</a:t>
            </a:r>
          </a:p>
          <a:p>
            <a:pPr>
              <a:buFont typeface="Symbol" charset="2"/>
              <a:buNone/>
            </a:pPr>
            <a:r>
              <a:rPr lang="en-US" sz="1500" smtClean="0"/>
              <a:t> (Prentice Hall)</a:t>
            </a:r>
          </a:p>
          <a:p>
            <a:pPr>
              <a:buFont typeface="Symbol" charset="2"/>
              <a:buNone/>
            </a:pPr>
            <a:endParaRPr lang="en-US" sz="2600" smtClean="0"/>
          </a:p>
        </p:txBody>
      </p:sp>
      <p:sp>
        <p:nvSpPr>
          <p:cNvPr id="43012" name="Slide Number Placeholder 5"/>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14A08579-6188-4742-99BE-E14A0A9FD3EE}" type="slidenum">
              <a:rPr lang="en-US"/>
              <a:pPr/>
              <a:t>21</a:t>
            </a:fld>
            <a:endParaRPr lang="en-US"/>
          </a:p>
        </p:txBody>
      </p:sp>
      <p:pic>
        <p:nvPicPr>
          <p:cNvPr id="43013" name="Picture 2" descr="C:\Documents and Settings\ialford.DCBVL4D1\Local Settings\Temporary Internet Files\Content.IE5\MCP4KQTC\MP900442319[1].jpg"/>
          <p:cNvPicPr>
            <a:picLocks noChangeAspect="1" noChangeArrowheads="1"/>
          </p:cNvPicPr>
          <p:nvPr/>
        </p:nvPicPr>
        <p:blipFill>
          <a:blip r:embed="rId2" cstate="print"/>
          <a:srcRect/>
          <a:stretch>
            <a:fillRect/>
          </a:stretch>
        </p:blipFill>
        <p:spPr bwMode="auto">
          <a:xfrm>
            <a:off x="6172200" y="4876800"/>
            <a:ext cx="2971800" cy="1981200"/>
          </a:xfrm>
          <a:prstGeom prst="rect">
            <a:avLst/>
          </a:prstGeom>
          <a:noFill/>
          <a:ln w="9525">
            <a:noFill/>
            <a:miter lim="800000"/>
            <a:headEnd/>
            <a:tailEnd/>
          </a:ln>
        </p:spPr>
      </p:pic>
    </p:spTree>
  </p:cSld>
  <p:clrMapOvr>
    <a:masterClrMapping/>
  </p:clrMapOvr>
  <p:transition spd="med">
    <p:pull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1676400" y="304800"/>
            <a:ext cx="7162800" cy="954088"/>
          </a:xfrm>
          <a:prstGeom prst="rect">
            <a:avLst/>
          </a:prstGeom>
          <a:noFill/>
          <a:ln w="9525">
            <a:noFill/>
            <a:miter lim="800000"/>
            <a:headEnd/>
            <a:tailEnd/>
          </a:ln>
        </p:spPr>
        <p:txBody>
          <a:bodyPr>
            <a:spAutoFit/>
          </a:bodyPr>
          <a:lstStyle/>
          <a:p>
            <a:pPr algn="ctr"/>
            <a:r>
              <a:rPr lang="en-US" sz="2800" b="1">
                <a:solidFill>
                  <a:srgbClr val="7B3B43"/>
                </a:solidFill>
              </a:rPr>
              <a:t>The Big Six Literacy Strategies Any Teacher Can and Should Use</a:t>
            </a:r>
          </a:p>
        </p:txBody>
      </p:sp>
      <p:sp>
        <p:nvSpPr>
          <p:cNvPr id="44035" name="Rectangle 3"/>
          <p:cNvSpPr>
            <a:spLocks noChangeArrowheads="1"/>
          </p:cNvSpPr>
          <p:nvPr/>
        </p:nvSpPr>
        <p:spPr bwMode="auto">
          <a:xfrm>
            <a:off x="1676400" y="1905000"/>
            <a:ext cx="7239000" cy="4724400"/>
          </a:xfrm>
          <a:prstGeom prst="rect">
            <a:avLst/>
          </a:prstGeom>
          <a:noFill/>
          <a:ln w="9525">
            <a:noFill/>
            <a:miter lim="800000"/>
            <a:headEnd/>
            <a:tailEnd/>
          </a:ln>
        </p:spPr>
        <p:txBody>
          <a:bodyPr/>
          <a:lstStyle/>
          <a:p>
            <a:pPr marL="533400" indent="-533400">
              <a:spcBef>
                <a:spcPct val="20000"/>
              </a:spcBef>
              <a:buClr>
                <a:srgbClr val="990000"/>
              </a:buClr>
              <a:buFont typeface="Symbol" charset="2"/>
              <a:buAutoNum type="arabicPeriod"/>
            </a:pPr>
            <a:r>
              <a:rPr lang="en-US" sz="2800" b="1">
                <a:solidFill>
                  <a:srgbClr val="333399"/>
                </a:solidFill>
                <a:latin typeface="Arial" charset="0"/>
              </a:rPr>
              <a:t>Summarizing</a:t>
            </a:r>
          </a:p>
          <a:p>
            <a:pPr marL="533400" indent="-533400">
              <a:spcBef>
                <a:spcPct val="20000"/>
              </a:spcBef>
              <a:buClr>
                <a:srgbClr val="990000"/>
              </a:buClr>
              <a:buFont typeface="Symbol" charset="2"/>
              <a:buAutoNum type="arabicPeriod"/>
            </a:pPr>
            <a:endParaRPr lang="en-US" sz="1200">
              <a:solidFill>
                <a:srgbClr val="333399"/>
              </a:solidFill>
              <a:latin typeface="Arial" charset="0"/>
            </a:endParaRPr>
          </a:p>
          <a:p>
            <a:pPr marL="533400" indent="-533400">
              <a:spcBef>
                <a:spcPct val="20000"/>
              </a:spcBef>
              <a:buClr>
                <a:srgbClr val="990000"/>
              </a:buClr>
              <a:buFont typeface="Symbol" charset="2"/>
              <a:buAutoNum type="arabicPeriod"/>
            </a:pPr>
            <a:r>
              <a:rPr lang="en-US" sz="2800" b="1">
                <a:solidFill>
                  <a:srgbClr val="333399"/>
                </a:solidFill>
                <a:latin typeface="Arial" charset="0"/>
              </a:rPr>
              <a:t>Paraphrasing</a:t>
            </a:r>
          </a:p>
          <a:p>
            <a:pPr marL="533400" indent="-533400">
              <a:spcBef>
                <a:spcPct val="20000"/>
              </a:spcBef>
              <a:buClr>
                <a:srgbClr val="990000"/>
              </a:buClr>
              <a:buFont typeface="Symbol" charset="2"/>
              <a:buAutoNum type="arabicPeriod"/>
            </a:pPr>
            <a:endParaRPr lang="en-US" sz="1200">
              <a:solidFill>
                <a:srgbClr val="333399"/>
              </a:solidFill>
              <a:latin typeface="Arial" charset="0"/>
            </a:endParaRPr>
          </a:p>
          <a:p>
            <a:pPr marL="533400" indent="-533400">
              <a:spcBef>
                <a:spcPct val="20000"/>
              </a:spcBef>
              <a:buClr>
                <a:srgbClr val="990000"/>
              </a:buClr>
              <a:buFont typeface="Symbol" charset="2"/>
              <a:buAutoNum type="arabicPeriod"/>
            </a:pPr>
            <a:r>
              <a:rPr lang="en-US" sz="2800" b="1">
                <a:solidFill>
                  <a:srgbClr val="333399"/>
                </a:solidFill>
                <a:latin typeface="Arial" charset="0"/>
              </a:rPr>
              <a:t>Categorizing</a:t>
            </a:r>
          </a:p>
          <a:p>
            <a:pPr marL="533400" indent="-533400">
              <a:spcBef>
                <a:spcPct val="20000"/>
              </a:spcBef>
              <a:buClr>
                <a:srgbClr val="990000"/>
              </a:buClr>
              <a:buFont typeface="Symbol" charset="2"/>
              <a:buAutoNum type="arabicPeriod"/>
            </a:pPr>
            <a:endParaRPr lang="en-US" sz="1200">
              <a:solidFill>
                <a:srgbClr val="333399"/>
              </a:solidFill>
              <a:latin typeface="Arial" charset="0"/>
            </a:endParaRPr>
          </a:p>
          <a:p>
            <a:pPr marL="533400" indent="-533400">
              <a:spcBef>
                <a:spcPct val="20000"/>
              </a:spcBef>
              <a:buClr>
                <a:srgbClr val="990000"/>
              </a:buClr>
              <a:buFont typeface="Symbol" charset="2"/>
              <a:buAutoNum type="arabicPeriod"/>
            </a:pPr>
            <a:r>
              <a:rPr lang="en-US" sz="2800" b="1">
                <a:solidFill>
                  <a:srgbClr val="333399"/>
                </a:solidFill>
                <a:latin typeface="Arial" charset="0"/>
              </a:rPr>
              <a:t>Inferring</a:t>
            </a:r>
          </a:p>
          <a:p>
            <a:pPr marL="533400" indent="-533400">
              <a:spcBef>
                <a:spcPct val="20000"/>
              </a:spcBef>
              <a:buClr>
                <a:srgbClr val="990000"/>
              </a:buClr>
              <a:buFont typeface="Symbol" charset="2"/>
              <a:buAutoNum type="arabicPeriod"/>
            </a:pPr>
            <a:endParaRPr lang="en-US" sz="1200">
              <a:solidFill>
                <a:srgbClr val="333399"/>
              </a:solidFill>
              <a:latin typeface="Arial" charset="0"/>
            </a:endParaRPr>
          </a:p>
          <a:p>
            <a:pPr marL="533400" indent="-533400">
              <a:spcBef>
                <a:spcPct val="20000"/>
              </a:spcBef>
              <a:buClr>
                <a:srgbClr val="990000"/>
              </a:buClr>
              <a:buFont typeface="Symbol" charset="2"/>
              <a:buAutoNum type="arabicPeriod"/>
            </a:pPr>
            <a:r>
              <a:rPr lang="en-US" sz="2800" b="1">
                <a:solidFill>
                  <a:srgbClr val="333399"/>
                </a:solidFill>
                <a:latin typeface="Arial" charset="0"/>
              </a:rPr>
              <a:t>Predicting</a:t>
            </a:r>
          </a:p>
          <a:p>
            <a:pPr marL="533400" indent="-533400">
              <a:spcBef>
                <a:spcPct val="20000"/>
              </a:spcBef>
              <a:buClr>
                <a:srgbClr val="990000"/>
              </a:buClr>
              <a:buFont typeface="Symbol" charset="2"/>
              <a:buAutoNum type="arabicPeriod"/>
            </a:pPr>
            <a:endParaRPr lang="en-US" sz="1200">
              <a:solidFill>
                <a:srgbClr val="333399"/>
              </a:solidFill>
              <a:latin typeface="Arial" charset="0"/>
            </a:endParaRPr>
          </a:p>
          <a:p>
            <a:pPr marL="533400" indent="-533400">
              <a:spcBef>
                <a:spcPct val="20000"/>
              </a:spcBef>
              <a:buClr>
                <a:srgbClr val="990000"/>
              </a:buClr>
              <a:buFont typeface="Symbol" charset="2"/>
              <a:buAutoNum type="arabicPeriod"/>
            </a:pPr>
            <a:r>
              <a:rPr lang="en-US" sz="2800" b="1">
                <a:solidFill>
                  <a:srgbClr val="333399"/>
                </a:solidFill>
                <a:latin typeface="Arial" charset="0"/>
              </a:rPr>
              <a:t>Recognizing Academic/Technical     vocabulary</a:t>
            </a:r>
            <a:endParaRPr lang="en-US" sz="2800">
              <a:solidFill>
                <a:srgbClr val="333399"/>
              </a:solidFill>
              <a:latin typeface="Arial" charset="0"/>
            </a:endParaRPr>
          </a:p>
          <a:p>
            <a:pPr marL="533400" indent="-533400">
              <a:spcBef>
                <a:spcPct val="20000"/>
              </a:spcBef>
              <a:buClr>
                <a:srgbClr val="990000"/>
              </a:buClr>
              <a:buFont typeface="Symbol" charset="2"/>
              <a:buAutoNum type="arabicPeriod"/>
            </a:pPr>
            <a:endParaRPr lang="en-US" sz="2800">
              <a:solidFill>
                <a:srgbClr val="333399"/>
              </a:solidFill>
              <a:latin typeface="Arial" charset="0"/>
            </a:endParaRPr>
          </a:p>
        </p:txBody>
      </p:sp>
    </p:spTree>
  </p:cSld>
  <p:clrMapOvr>
    <a:masterClrMapping/>
  </p:clrMapOvr>
  <p:transition spd="med">
    <p:pull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752600" y="457200"/>
            <a:ext cx="7086600" cy="914400"/>
          </a:xfrm>
        </p:spPr>
        <p:txBody>
          <a:bodyPr/>
          <a:lstStyle/>
          <a:p>
            <a:r>
              <a:rPr lang="en-US" sz="2800" smtClean="0"/>
              <a:t>Other Engaging Instructional Strategies</a:t>
            </a:r>
          </a:p>
        </p:txBody>
      </p:sp>
      <p:sp>
        <p:nvSpPr>
          <p:cNvPr id="46083" name="Rectangle 3"/>
          <p:cNvSpPr>
            <a:spLocks noGrp="1" noChangeArrowheads="1"/>
          </p:cNvSpPr>
          <p:nvPr>
            <p:ph type="body" sz="half" idx="1"/>
          </p:nvPr>
        </p:nvSpPr>
        <p:spPr>
          <a:xfrm>
            <a:off x="1752600" y="2057400"/>
            <a:ext cx="3429000" cy="4572000"/>
          </a:xfrm>
        </p:spPr>
        <p:txBody>
          <a:bodyPr/>
          <a:lstStyle/>
          <a:p>
            <a:pPr>
              <a:lnSpc>
                <a:spcPct val="90000"/>
              </a:lnSpc>
            </a:pPr>
            <a:r>
              <a:rPr lang="en-US" sz="2400" smtClean="0"/>
              <a:t>Cooperative learning</a:t>
            </a:r>
          </a:p>
          <a:p>
            <a:pPr>
              <a:lnSpc>
                <a:spcPct val="90000"/>
              </a:lnSpc>
            </a:pPr>
            <a:r>
              <a:rPr lang="en-US" sz="2400" smtClean="0"/>
              <a:t>Project-based learning</a:t>
            </a:r>
          </a:p>
          <a:p>
            <a:pPr>
              <a:lnSpc>
                <a:spcPct val="90000"/>
              </a:lnSpc>
            </a:pPr>
            <a:r>
              <a:rPr lang="en-US" sz="2400" smtClean="0"/>
              <a:t>Socratic method</a:t>
            </a:r>
          </a:p>
          <a:p>
            <a:pPr>
              <a:lnSpc>
                <a:spcPct val="90000"/>
              </a:lnSpc>
            </a:pPr>
            <a:r>
              <a:rPr lang="en-US" sz="2400" smtClean="0"/>
              <a:t>Anticipation guides</a:t>
            </a:r>
          </a:p>
          <a:p>
            <a:pPr lvl="1">
              <a:lnSpc>
                <a:spcPct val="90000"/>
              </a:lnSpc>
            </a:pPr>
            <a:r>
              <a:rPr lang="en-US" smtClean="0"/>
              <a:t>Videos</a:t>
            </a:r>
          </a:p>
          <a:p>
            <a:pPr lvl="1">
              <a:lnSpc>
                <a:spcPct val="90000"/>
              </a:lnSpc>
            </a:pPr>
            <a:r>
              <a:rPr lang="en-US" smtClean="0"/>
              <a:t>Readings</a:t>
            </a:r>
          </a:p>
          <a:p>
            <a:pPr lvl="1">
              <a:lnSpc>
                <a:spcPct val="90000"/>
              </a:lnSpc>
            </a:pPr>
            <a:r>
              <a:rPr lang="en-US" smtClean="0"/>
              <a:t>Demonstrations</a:t>
            </a:r>
          </a:p>
          <a:p>
            <a:pPr>
              <a:lnSpc>
                <a:spcPct val="90000"/>
              </a:lnSpc>
            </a:pPr>
            <a:endParaRPr lang="en-US" sz="2400" smtClean="0"/>
          </a:p>
          <a:p>
            <a:pPr lvl="1">
              <a:lnSpc>
                <a:spcPct val="90000"/>
              </a:lnSpc>
            </a:pPr>
            <a:endParaRPr lang="en-US" smtClean="0"/>
          </a:p>
          <a:p>
            <a:pPr>
              <a:lnSpc>
                <a:spcPct val="90000"/>
              </a:lnSpc>
            </a:pPr>
            <a:endParaRPr lang="en-US" sz="2400" smtClean="0"/>
          </a:p>
          <a:p>
            <a:pPr>
              <a:lnSpc>
                <a:spcPct val="90000"/>
              </a:lnSpc>
            </a:pPr>
            <a:endParaRPr lang="en-US" sz="2400" smtClean="0"/>
          </a:p>
        </p:txBody>
      </p:sp>
      <p:sp>
        <p:nvSpPr>
          <p:cNvPr id="46084" name="Rectangle 4"/>
          <p:cNvSpPr>
            <a:spLocks noGrp="1" noChangeArrowheads="1"/>
          </p:cNvSpPr>
          <p:nvPr>
            <p:ph type="body" sz="half" idx="2"/>
          </p:nvPr>
        </p:nvSpPr>
        <p:spPr>
          <a:xfrm>
            <a:off x="5181600" y="2057400"/>
            <a:ext cx="3962400" cy="4572000"/>
          </a:xfrm>
        </p:spPr>
        <p:txBody>
          <a:bodyPr/>
          <a:lstStyle/>
          <a:p>
            <a:pPr>
              <a:lnSpc>
                <a:spcPct val="90000"/>
              </a:lnSpc>
            </a:pPr>
            <a:r>
              <a:rPr lang="en-US" sz="2400" smtClean="0"/>
              <a:t>Technology integration</a:t>
            </a:r>
          </a:p>
          <a:p>
            <a:pPr lvl="1">
              <a:lnSpc>
                <a:spcPct val="90000"/>
              </a:lnSpc>
            </a:pPr>
            <a:r>
              <a:rPr lang="en-US" smtClean="0"/>
              <a:t>Graphing calculators</a:t>
            </a:r>
          </a:p>
          <a:p>
            <a:pPr lvl="1">
              <a:lnSpc>
                <a:spcPct val="90000"/>
              </a:lnSpc>
            </a:pPr>
            <a:r>
              <a:rPr lang="en-US" smtClean="0"/>
              <a:t>Excel</a:t>
            </a:r>
          </a:p>
          <a:p>
            <a:pPr lvl="1">
              <a:lnSpc>
                <a:spcPct val="90000"/>
              </a:lnSpc>
            </a:pPr>
            <a:r>
              <a:rPr lang="en-US" smtClean="0"/>
              <a:t>Blogs</a:t>
            </a:r>
          </a:p>
          <a:p>
            <a:pPr lvl="1">
              <a:lnSpc>
                <a:spcPct val="90000"/>
              </a:lnSpc>
            </a:pPr>
            <a:r>
              <a:rPr lang="en-US" smtClean="0"/>
              <a:t>TeacherTube </a:t>
            </a:r>
          </a:p>
          <a:p>
            <a:pPr>
              <a:lnSpc>
                <a:spcPct val="90000"/>
              </a:lnSpc>
            </a:pPr>
            <a:r>
              <a:rPr lang="en-US" sz="2400" smtClean="0"/>
              <a:t>Literacy Strategies</a:t>
            </a:r>
          </a:p>
          <a:p>
            <a:pPr>
              <a:lnSpc>
                <a:spcPct val="90000"/>
              </a:lnSpc>
            </a:pPr>
            <a:r>
              <a:rPr lang="en-US" sz="2400" smtClean="0"/>
              <a:t>Use of manipulatives </a:t>
            </a:r>
          </a:p>
          <a:p>
            <a:pPr>
              <a:lnSpc>
                <a:spcPct val="90000"/>
              </a:lnSpc>
            </a:pPr>
            <a:r>
              <a:rPr lang="en-US" sz="2400" smtClean="0"/>
              <a:t>Multi-intelligences approach</a:t>
            </a:r>
          </a:p>
          <a:p>
            <a:pPr>
              <a:lnSpc>
                <a:spcPct val="90000"/>
              </a:lnSpc>
              <a:buFont typeface="Symbol" charset="2"/>
              <a:buNone/>
            </a:pPr>
            <a:endParaRPr lang="en-US" sz="2400" smtClean="0"/>
          </a:p>
        </p:txBody>
      </p:sp>
    </p:spTree>
  </p:cSld>
  <p:clrMapOvr>
    <a:masterClrMapping/>
  </p:clrMapOvr>
  <p:transition spd="med">
    <p:pull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Session Objectives:</a:t>
            </a:r>
          </a:p>
        </p:txBody>
      </p:sp>
      <p:sp>
        <p:nvSpPr>
          <p:cNvPr id="48131" name="Content Placeholder 2"/>
          <p:cNvSpPr>
            <a:spLocks noGrp="1"/>
          </p:cNvSpPr>
          <p:nvPr>
            <p:ph idx="1"/>
          </p:nvPr>
        </p:nvSpPr>
        <p:spPr>
          <a:xfrm>
            <a:off x="1752600" y="1981200"/>
            <a:ext cx="6781800" cy="4525963"/>
          </a:xfrm>
        </p:spPr>
        <p:txBody>
          <a:bodyPr/>
          <a:lstStyle/>
          <a:p>
            <a:pPr>
              <a:buFont typeface="Symbol" charset="2"/>
              <a:buNone/>
            </a:pPr>
            <a:r>
              <a:rPr lang="en-US" b="1" u="sng" smtClean="0"/>
              <a:t>ALL</a:t>
            </a:r>
            <a:r>
              <a:rPr lang="en-US" smtClean="0"/>
              <a:t> participants will learn:</a:t>
            </a:r>
          </a:p>
          <a:p>
            <a:r>
              <a:rPr lang="en-US" smtClean="0"/>
              <a:t>Key facts from brain-based research to enhance teaching and learning.</a:t>
            </a:r>
          </a:p>
          <a:p>
            <a:r>
              <a:rPr lang="en-US" smtClean="0"/>
              <a:t>School-wide and individual strategies to increase engagement and achievement. </a:t>
            </a:r>
          </a:p>
        </p:txBody>
      </p:sp>
      <p:pic>
        <p:nvPicPr>
          <p:cNvPr id="48132" name="Picture 2" descr="C:\Documents and Settings\ialford.DCBVL4D1\Local Settings\Temporary Internet Files\Content.IE5\ATUNA1IJ\MC900303033[1].jpg"/>
          <p:cNvPicPr>
            <a:picLocks noChangeAspect="1" noChangeArrowheads="1"/>
          </p:cNvPicPr>
          <p:nvPr/>
        </p:nvPicPr>
        <p:blipFill>
          <a:blip r:embed="rId2" cstate="print"/>
          <a:srcRect/>
          <a:stretch>
            <a:fillRect/>
          </a:stretch>
        </p:blipFill>
        <p:spPr bwMode="auto">
          <a:xfrm>
            <a:off x="6224588" y="228600"/>
            <a:ext cx="2919412" cy="2408238"/>
          </a:xfrm>
          <a:prstGeom prst="rect">
            <a:avLst/>
          </a:prstGeom>
          <a:noFill/>
          <a:ln w="9525">
            <a:noFill/>
            <a:miter lim="800000"/>
            <a:headEnd/>
            <a:tailEnd/>
          </a:ln>
        </p:spPr>
      </p:pic>
    </p:spTree>
  </p:cSld>
  <p:clrMapOvr>
    <a:masterClrMapping/>
  </p:clrMapOvr>
  <p:transition spd="med">
    <p:pull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a:xfrm>
            <a:off x="1905000" y="2130425"/>
            <a:ext cx="6553200" cy="1470025"/>
          </a:xfrm>
        </p:spPr>
        <p:txBody>
          <a:bodyPr/>
          <a:lstStyle/>
          <a:p>
            <a:r>
              <a:rPr lang="en-US" smtClean="0"/>
              <a:t>Thank you!!!</a:t>
            </a:r>
          </a:p>
        </p:txBody>
      </p:sp>
      <p:sp>
        <p:nvSpPr>
          <p:cNvPr id="49155" name="Subtitle 4"/>
          <p:cNvSpPr>
            <a:spLocks noGrp="1"/>
          </p:cNvSpPr>
          <p:nvPr>
            <p:ph type="subTitle" idx="1"/>
          </p:nvPr>
        </p:nvSpPr>
        <p:spPr/>
        <p:txBody>
          <a:bodyPr/>
          <a:lstStyle/>
          <a:p>
            <a:r>
              <a:rPr lang="en-US" smtClean="0"/>
              <a:t>Jim Kelch</a:t>
            </a:r>
          </a:p>
          <a:p>
            <a:r>
              <a:rPr lang="en-US" smtClean="0"/>
              <a:t>Jim.kelch@sreb.org</a:t>
            </a:r>
          </a:p>
        </p:txBody>
      </p:sp>
    </p:spTree>
  </p:cSld>
  <p:clrMapOvr>
    <a:masterClrMapping/>
  </p:clrMapOvr>
  <p:transition spd="med">
    <p:pull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Content Placeholder 2"/>
          <p:cNvSpPr>
            <a:spLocks noGrp="1"/>
          </p:cNvSpPr>
          <p:nvPr>
            <p:ph idx="1"/>
          </p:nvPr>
        </p:nvSpPr>
        <p:spPr/>
        <p:txBody>
          <a:bodyPr/>
          <a:lstStyle/>
          <a:p>
            <a:endParaRPr lang="en-US" smtClean="0"/>
          </a:p>
        </p:txBody>
      </p:sp>
      <p:pic>
        <p:nvPicPr>
          <p:cNvPr id="24579" name="Picture 2"/>
          <p:cNvPicPr>
            <a:picLocks noChangeAspect="1" noChangeArrowheads="1"/>
          </p:cNvPicPr>
          <p:nvPr/>
        </p:nvPicPr>
        <p:blipFill>
          <a:blip r:embed="rId2" cstate="print"/>
          <a:srcRect/>
          <a:stretch>
            <a:fillRect/>
          </a:stretch>
        </p:blipFill>
        <p:spPr bwMode="auto">
          <a:xfrm>
            <a:off x="0" y="1919288"/>
            <a:ext cx="9144000" cy="2874962"/>
          </a:xfrm>
          <a:prstGeom prst="rect">
            <a:avLst/>
          </a:prstGeom>
          <a:noFill/>
          <a:ln w="9525">
            <a:noFill/>
            <a:miter lim="800000"/>
            <a:headEnd/>
            <a:tailEnd/>
          </a:ln>
        </p:spPr>
      </p:pic>
    </p:spTree>
  </p:cSld>
  <p:clrMapOvr>
    <a:masterClrMapping/>
  </p:clrMapOvr>
  <p:transition spd="med">
    <p:pull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What Can We Learn from Brain-Based Research?</a:t>
            </a:r>
          </a:p>
        </p:txBody>
      </p:sp>
      <p:sp>
        <p:nvSpPr>
          <p:cNvPr id="25603" name="Content Placeholder 2"/>
          <p:cNvSpPr>
            <a:spLocks noGrp="1"/>
          </p:cNvSpPr>
          <p:nvPr>
            <p:ph idx="1"/>
          </p:nvPr>
        </p:nvSpPr>
        <p:spPr>
          <a:xfrm>
            <a:off x="1676400" y="1752600"/>
            <a:ext cx="7467600" cy="5105400"/>
          </a:xfrm>
        </p:spPr>
        <p:txBody>
          <a:bodyPr/>
          <a:lstStyle/>
          <a:p>
            <a:r>
              <a:rPr lang="en-US" sz="2400" smtClean="0"/>
              <a:t>The short-term memory can handle only a few items at once.</a:t>
            </a:r>
          </a:p>
          <a:p>
            <a:r>
              <a:rPr lang="en-US" sz="2400" smtClean="0"/>
              <a:t>Young adults can handle 6-9 new ideas/concepts at one time.</a:t>
            </a:r>
          </a:p>
          <a:p>
            <a:r>
              <a:rPr lang="en-US" sz="2400" smtClean="0"/>
              <a:t>The first 20 minutes of the lesson should contain the most  important/newest material.</a:t>
            </a:r>
          </a:p>
          <a:p>
            <a:r>
              <a:rPr lang="en-US" sz="2400" smtClean="0"/>
              <a:t>Physical activities &amp; games (like warm-ups) are best placed in down-time when students are easily distracted and need a change of pace.</a:t>
            </a:r>
          </a:p>
          <a:p>
            <a:r>
              <a:rPr lang="en-US" sz="2400" smtClean="0"/>
              <a:t>Chunking lessons into smaller ‘episodes’ (ideally of 20 minutes) is more productive than one continuous block. </a:t>
            </a:r>
          </a:p>
          <a:p>
            <a:pPr>
              <a:buFont typeface="Symbol" charset="2"/>
              <a:buNone/>
            </a:pPr>
            <a:endParaRPr lang="en-US" sz="2400" smtClean="0"/>
          </a:p>
        </p:txBody>
      </p:sp>
    </p:spTree>
  </p:cSld>
  <p:clrMapOvr>
    <a:masterClrMapping/>
  </p:clrMapOvr>
  <p:transition spd="med">
    <p:pull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Strategies to Enhance Engagement…</a:t>
            </a:r>
          </a:p>
        </p:txBody>
      </p:sp>
      <p:sp>
        <p:nvSpPr>
          <p:cNvPr id="4" name="Rectangle 3"/>
          <p:cNvSpPr/>
          <p:nvPr/>
        </p:nvSpPr>
        <p:spPr>
          <a:xfrm>
            <a:off x="1905000" y="2438400"/>
            <a:ext cx="6301725" cy="258532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a typeface="+mn-ea"/>
              </a:rPr>
              <a:t>10 Quick and Easy</a:t>
            </a:r>
          </a:p>
          <a:p>
            <a:pPr algn="ctr">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a typeface="+mn-ea"/>
              </a:rPr>
              <a:t>Strategies for Any</a:t>
            </a:r>
          </a:p>
          <a:p>
            <a:pPr algn="ctr">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a typeface="+mn-ea"/>
              </a:rPr>
              <a:t>Content Area</a:t>
            </a:r>
          </a:p>
        </p:txBody>
      </p:sp>
    </p:spTree>
  </p:cSld>
  <p:clrMapOvr>
    <a:masterClrMapping/>
  </p:clrMapOvr>
  <p:transition spd="med">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Title 1"/>
          <p:cNvSpPr>
            <a:spLocks noGrp="1"/>
          </p:cNvSpPr>
          <p:nvPr>
            <p:ph type="title"/>
          </p:nvPr>
        </p:nvSpPr>
        <p:spPr>
          <a:xfrm>
            <a:off x="1752600" y="228600"/>
            <a:ext cx="5943600" cy="914400"/>
          </a:xfrm>
        </p:spPr>
        <p:txBody>
          <a:bodyPr/>
          <a:lstStyle/>
          <a:p>
            <a:r>
              <a:rPr lang="en-US" u="sng" smtClean="0"/>
              <a:t>GREAT</a:t>
            </a:r>
            <a:r>
              <a:rPr lang="en-US" smtClean="0"/>
              <a:t> </a:t>
            </a:r>
            <a:r>
              <a:rPr lang="en-US" u="sng" smtClean="0"/>
              <a:t>READERS</a:t>
            </a:r>
            <a:r>
              <a:rPr lang="en-US" smtClean="0"/>
              <a:t>  at Piedra Vista High Always…</a:t>
            </a:r>
          </a:p>
        </p:txBody>
      </p:sp>
      <p:sp>
        <p:nvSpPr>
          <p:cNvPr id="27651" name="Content Placeholder 2"/>
          <p:cNvSpPr>
            <a:spLocks noGrp="1"/>
          </p:cNvSpPr>
          <p:nvPr>
            <p:ph idx="1"/>
          </p:nvPr>
        </p:nvSpPr>
        <p:spPr>
          <a:xfrm>
            <a:off x="228600" y="1295400"/>
            <a:ext cx="8915400" cy="5181600"/>
          </a:xfrm>
        </p:spPr>
        <p:txBody>
          <a:bodyPr/>
          <a:lstStyle/>
          <a:p>
            <a:pPr marL="514350" indent="-514350">
              <a:buFont typeface="Symbol" charset="2"/>
              <a:buAutoNum type="arabicPeriod"/>
            </a:pPr>
            <a:r>
              <a:rPr lang="en-US" sz="2400" smtClean="0"/>
              <a:t>…have a specific purpose for reading.</a:t>
            </a:r>
          </a:p>
          <a:p>
            <a:pPr marL="514350" indent="-514350">
              <a:buFont typeface="Symbol" charset="2"/>
              <a:buAutoNum type="arabicPeriod"/>
            </a:pPr>
            <a:r>
              <a:rPr lang="en-US" sz="2400" smtClean="0"/>
              <a:t>…think about what they already know as they are reading.</a:t>
            </a:r>
          </a:p>
          <a:p>
            <a:pPr marL="514350" indent="-514350">
              <a:buFont typeface="Symbol" charset="2"/>
              <a:buAutoNum type="arabicPeriod"/>
            </a:pPr>
            <a:r>
              <a:rPr lang="en-US" sz="2400" smtClean="0"/>
              <a:t>…make sure they understand what they just finished reading.</a:t>
            </a:r>
          </a:p>
          <a:p>
            <a:pPr marL="514350" indent="-514350">
              <a:buFont typeface="Symbol" charset="2"/>
              <a:buAutoNum type="arabicPeriod"/>
            </a:pPr>
            <a:r>
              <a:rPr lang="en-US" sz="2400" smtClean="0"/>
              <a:t>…look at and study the pictures.</a:t>
            </a:r>
          </a:p>
          <a:p>
            <a:pPr marL="514350" indent="-514350">
              <a:buFont typeface="Symbol" charset="2"/>
              <a:buAutoNum type="arabicPeriod"/>
            </a:pPr>
            <a:r>
              <a:rPr lang="en-US" sz="2400" smtClean="0"/>
              <a:t>…predict what will happen next.</a:t>
            </a:r>
          </a:p>
          <a:p>
            <a:pPr marL="514350" indent="-514350">
              <a:buFont typeface="Symbol" charset="2"/>
              <a:buAutoNum type="arabicPeriod"/>
            </a:pPr>
            <a:r>
              <a:rPr lang="en-US" sz="2400" smtClean="0"/>
              <a:t>…paint ‘mental pictures’ in their minds.</a:t>
            </a:r>
          </a:p>
          <a:p>
            <a:pPr marL="514350" indent="-514350">
              <a:buFont typeface="Symbol" charset="2"/>
              <a:buAutoNum type="arabicPeriod"/>
            </a:pPr>
            <a:r>
              <a:rPr lang="en-US" sz="2400" smtClean="0"/>
              <a:t>…form opinions based on reading.</a:t>
            </a:r>
          </a:p>
          <a:p>
            <a:pPr marL="514350" indent="-514350">
              <a:buFont typeface="Symbol" charset="2"/>
              <a:buAutoNum type="arabicPeriod"/>
            </a:pPr>
            <a:r>
              <a:rPr lang="en-US" sz="2400" smtClean="0"/>
              <a:t>…draw conclusions about their reading.</a:t>
            </a:r>
          </a:p>
          <a:p>
            <a:pPr marL="514350" indent="-514350">
              <a:buFont typeface="Symbol" charset="2"/>
              <a:buAutoNum type="arabicPeriod"/>
            </a:pPr>
            <a:r>
              <a:rPr lang="en-US" sz="2400" smtClean="0"/>
              <a:t>…try to figure out the meaning of new words before looking them up.</a:t>
            </a:r>
          </a:p>
          <a:p>
            <a:pPr marL="514350" indent="-514350">
              <a:buFont typeface="Symbol" charset="2"/>
              <a:buAutoNum type="arabicPeriod"/>
            </a:pPr>
            <a:r>
              <a:rPr lang="en-US" sz="2400" smtClean="0"/>
              <a:t>…practice reading out loud to themselves every now and then.</a:t>
            </a:r>
          </a:p>
        </p:txBody>
      </p:sp>
      <p:pic>
        <p:nvPicPr>
          <p:cNvPr id="27652" name="Picture 3" descr="C:\Documents and Settings\ialford.DCBVL4D1\Local Settings\Temporary Internet Files\Content.IE5\IJOLA5U7\MM900041016[1].gif"/>
          <p:cNvPicPr>
            <a:picLocks noChangeAspect="1" noChangeArrowheads="1" noCrop="1"/>
          </p:cNvPicPr>
          <p:nvPr/>
        </p:nvPicPr>
        <p:blipFill>
          <a:blip r:embed="rId2" cstate="print"/>
          <a:srcRect/>
          <a:stretch>
            <a:fillRect/>
          </a:stretch>
        </p:blipFill>
        <p:spPr bwMode="auto">
          <a:xfrm>
            <a:off x="6400800" y="2514600"/>
            <a:ext cx="2743200" cy="2611438"/>
          </a:xfrm>
          <a:prstGeom prst="rect">
            <a:avLst/>
          </a:prstGeom>
          <a:noFill/>
          <a:ln w="9525">
            <a:noFill/>
            <a:miter lim="800000"/>
            <a:headEnd/>
            <a:tailEnd/>
          </a:ln>
        </p:spPr>
      </p:pic>
      <p:sp>
        <p:nvSpPr>
          <p:cNvPr id="8" name="Rectangle 7"/>
          <p:cNvSpPr/>
          <p:nvPr/>
        </p:nvSpPr>
        <p:spPr>
          <a:xfrm>
            <a:off x="381000" y="30480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#1</a:t>
            </a:r>
          </a:p>
        </p:txBody>
      </p:sp>
    </p:spTree>
  </p:cSld>
  <p:clrMapOvr>
    <a:masterClrMapping/>
  </p:clrMapOvr>
  <p:transition spd="med">
    <p:pull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505200" y="457200"/>
            <a:ext cx="4953000" cy="914400"/>
          </a:xfrm>
        </p:spPr>
        <p:txBody>
          <a:bodyPr/>
          <a:lstStyle/>
          <a:p>
            <a:r>
              <a:rPr lang="en-US" smtClean="0"/>
              <a:t>Roll Call Activity</a:t>
            </a:r>
          </a:p>
        </p:txBody>
      </p:sp>
      <p:sp>
        <p:nvSpPr>
          <p:cNvPr id="28675" name="Content Placeholder 2"/>
          <p:cNvSpPr>
            <a:spLocks noGrp="1"/>
          </p:cNvSpPr>
          <p:nvPr>
            <p:ph idx="1"/>
          </p:nvPr>
        </p:nvSpPr>
        <p:spPr/>
        <p:txBody>
          <a:bodyPr/>
          <a:lstStyle/>
          <a:p>
            <a:r>
              <a:rPr lang="en-US" smtClean="0"/>
              <a:t>Verbally done</a:t>
            </a:r>
          </a:p>
          <a:p>
            <a:r>
              <a:rPr lang="en-US" smtClean="0"/>
              <a:t>Can be used to begin or end class</a:t>
            </a:r>
          </a:p>
          <a:p>
            <a:r>
              <a:rPr lang="en-US" smtClean="0"/>
              <a:t>All students are required to respond</a:t>
            </a:r>
          </a:p>
          <a:p>
            <a:r>
              <a:rPr lang="en-US" smtClean="0"/>
              <a:t>Use a secret word</a:t>
            </a:r>
          </a:p>
        </p:txBody>
      </p:sp>
      <p:pic>
        <p:nvPicPr>
          <p:cNvPr id="28676" name="Picture 6" descr="C:\Documents and Settings\ialford.DCBVL4D1\Local Settings\Temporary Internet Files\Content.IE5\PX2GK6GA\MC900301210[1].wmf"/>
          <p:cNvPicPr>
            <a:picLocks noChangeAspect="1" noChangeArrowheads="1"/>
          </p:cNvPicPr>
          <p:nvPr/>
        </p:nvPicPr>
        <p:blipFill>
          <a:blip r:embed="rId2" cstate="print"/>
          <a:srcRect/>
          <a:stretch>
            <a:fillRect/>
          </a:stretch>
        </p:blipFill>
        <p:spPr bwMode="auto">
          <a:xfrm>
            <a:off x="4114800" y="4038600"/>
            <a:ext cx="1477963" cy="1836738"/>
          </a:xfrm>
          <a:prstGeom prst="rect">
            <a:avLst/>
          </a:prstGeom>
          <a:noFill/>
          <a:ln w="9525">
            <a:noFill/>
            <a:miter lim="800000"/>
            <a:headEnd/>
            <a:tailEnd/>
          </a:ln>
        </p:spPr>
      </p:pic>
      <p:pic>
        <p:nvPicPr>
          <p:cNvPr id="28677" name="Picture 7" descr="C:\Documents and Settings\ialford.DCBVL4D1\Local Settings\Temporary Internet Files\Content.IE5\LBISU0HV\MC900318674[1].wmf"/>
          <p:cNvPicPr>
            <a:picLocks noChangeAspect="1" noChangeArrowheads="1"/>
          </p:cNvPicPr>
          <p:nvPr/>
        </p:nvPicPr>
        <p:blipFill>
          <a:blip r:embed="rId3" cstate="print"/>
          <a:srcRect/>
          <a:stretch>
            <a:fillRect/>
          </a:stretch>
        </p:blipFill>
        <p:spPr bwMode="auto">
          <a:xfrm>
            <a:off x="1066800" y="4267200"/>
            <a:ext cx="1812925" cy="1641475"/>
          </a:xfrm>
          <a:prstGeom prst="rect">
            <a:avLst/>
          </a:prstGeom>
          <a:noFill/>
          <a:ln w="9525">
            <a:noFill/>
            <a:miter lim="800000"/>
            <a:headEnd/>
            <a:tailEnd/>
          </a:ln>
        </p:spPr>
      </p:pic>
      <p:pic>
        <p:nvPicPr>
          <p:cNvPr id="28678" name="Picture 8" descr="C:\Documents and Settings\ialford.DCBVL4D1\Local Settings\Temporary Internet Files\Content.IE5\XB91EKTH\MC900318670[1].wmf"/>
          <p:cNvPicPr>
            <a:picLocks noChangeAspect="1" noChangeArrowheads="1"/>
          </p:cNvPicPr>
          <p:nvPr/>
        </p:nvPicPr>
        <p:blipFill>
          <a:blip r:embed="rId4" cstate="print"/>
          <a:srcRect/>
          <a:stretch>
            <a:fillRect/>
          </a:stretch>
        </p:blipFill>
        <p:spPr bwMode="auto">
          <a:xfrm>
            <a:off x="533400" y="152400"/>
            <a:ext cx="1828800" cy="1279525"/>
          </a:xfrm>
          <a:prstGeom prst="rect">
            <a:avLst/>
          </a:prstGeom>
          <a:noFill/>
          <a:ln w="9525">
            <a:noFill/>
            <a:miter lim="800000"/>
            <a:headEnd/>
            <a:tailEnd/>
          </a:ln>
        </p:spPr>
      </p:pic>
      <p:pic>
        <p:nvPicPr>
          <p:cNvPr id="28679" name="Picture 10" descr="C:\Documents and Settings\ialford.DCBVL4D1\Local Settings\Temporary Internet Files\Content.IE5\4NV24DKS\MC900060355[1].wmf"/>
          <p:cNvPicPr>
            <a:picLocks noChangeAspect="1" noChangeArrowheads="1"/>
          </p:cNvPicPr>
          <p:nvPr/>
        </p:nvPicPr>
        <p:blipFill>
          <a:blip r:embed="rId5" cstate="print"/>
          <a:srcRect/>
          <a:stretch>
            <a:fillRect/>
          </a:stretch>
        </p:blipFill>
        <p:spPr bwMode="auto">
          <a:xfrm>
            <a:off x="7477125" y="0"/>
            <a:ext cx="1209675" cy="3124200"/>
          </a:xfrm>
          <a:prstGeom prst="rect">
            <a:avLst/>
          </a:prstGeom>
          <a:noFill/>
          <a:ln w="9525">
            <a:noFill/>
            <a:miter lim="800000"/>
            <a:headEnd/>
            <a:tailEnd/>
          </a:ln>
        </p:spPr>
      </p:pic>
      <p:pic>
        <p:nvPicPr>
          <p:cNvPr id="28680" name="Picture 11" descr="C:\Documents and Settings\ialford.DCBVL4D1\Local Settings\Temporary Internet Files\Content.IE5\PX2GK6GA\MC900060359[1].wmf"/>
          <p:cNvPicPr>
            <a:picLocks noChangeAspect="1" noChangeArrowheads="1"/>
          </p:cNvPicPr>
          <p:nvPr/>
        </p:nvPicPr>
        <p:blipFill>
          <a:blip r:embed="rId6" cstate="print"/>
          <a:srcRect/>
          <a:stretch>
            <a:fillRect/>
          </a:stretch>
        </p:blipFill>
        <p:spPr bwMode="auto">
          <a:xfrm>
            <a:off x="6553200" y="4648200"/>
            <a:ext cx="1852613" cy="1176338"/>
          </a:xfrm>
          <a:prstGeom prst="rect">
            <a:avLst/>
          </a:prstGeom>
          <a:noFill/>
          <a:ln w="9525">
            <a:noFill/>
            <a:miter lim="800000"/>
            <a:headEnd/>
            <a:tailEnd/>
          </a:ln>
        </p:spPr>
      </p:pic>
      <p:sp>
        <p:nvSpPr>
          <p:cNvPr id="12" name="Rectangle 11"/>
          <p:cNvSpPr/>
          <p:nvPr/>
        </p:nvSpPr>
        <p:spPr>
          <a:xfrm>
            <a:off x="2514600" y="45720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#2</a:t>
            </a:r>
          </a:p>
        </p:txBody>
      </p:sp>
    </p:spTree>
  </p:cSld>
  <p:clrMapOvr>
    <a:masterClrMapping/>
  </p:clrMapOvr>
  <p:transition spd="med">
    <p:pull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Title 1"/>
          <p:cNvSpPr>
            <a:spLocks noGrp="1"/>
          </p:cNvSpPr>
          <p:nvPr>
            <p:ph type="title"/>
          </p:nvPr>
        </p:nvSpPr>
        <p:spPr>
          <a:xfrm>
            <a:off x="1676400" y="274638"/>
            <a:ext cx="7467600" cy="1143000"/>
          </a:xfrm>
        </p:spPr>
        <p:txBody>
          <a:bodyPr/>
          <a:lstStyle/>
          <a:p>
            <a:r>
              <a:rPr lang="en-US" smtClean="0"/>
              <a:t>Compare and Contrast Thinking “Glasses”</a:t>
            </a:r>
          </a:p>
        </p:txBody>
      </p:sp>
      <p:sp>
        <p:nvSpPr>
          <p:cNvPr id="7" name="Rounded Rectangle 6"/>
          <p:cNvSpPr/>
          <p:nvPr/>
        </p:nvSpPr>
        <p:spPr>
          <a:xfrm>
            <a:off x="1676400" y="1828800"/>
            <a:ext cx="1981200" cy="426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ounded Rectangle 7"/>
          <p:cNvSpPr/>
          <p:nvPr/>
        </p:nvSpPr>
        <p:spPr>
          <a:xfrm>
            <a:off x="5562600" y="1905000"/>
            <a:ext cx="19812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 name="Straight Connector 9"/>
          <p:cNvCxnSpPr/>
          <p:nvPr/>
        </p:nvCxnSpPr>
        <p:spPr>
          <a:xfrm>
            <a:off x="0" y="21336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26670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31242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36576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41910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0" y="47244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0" y="52578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0" y="57912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57200" y="381000"/>
            <a:ext cx="954107"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a typeface="+mn-ea"/>
              </a:rPr>
              <a:t>#3</a:t>
            </a:r>
          </a:p>
        </p:txBody>
      </p:sp>
    </p:spTree>
  </p:cSld>
  <p:clrMapOvr>
    <a:masterClrMapping/>
  </p:clrMapOvr>
  <p:transition spd="med">
    <p:pull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Title 1"/>
          <p:cNvSpPr>
            <a:spLocks noGrp="1"/>
          </p:cNvSpPr>
          <p:nvPr>
            <p:ph type="title"/>
          </p:nvPr>
        </p:nvSpPr>
        <p:spPr>
          <a:xfrm>
            <a:off x="0" y="274638"/>
            <a:ext cx="9144000" cy="1143000"/>
          </a:xfrm>
        </p:spPr>
        <p:txBody>
          <a:bodyPr/>
          <a:lstStyle/>
          <a:p>
            <a:r>
              <a:rPr lang="en-US" smtClean="0"/>
              <a:t>Compare and Contrast Thinking “Glasses”</a:t>
            </a:r>
          </a:p>
        </p:txBody>
      </p:sp>
      <p:sp>
        <p:nvSpPr>
          <p:cNvPr id="7" name="Rounded Rectangle 6"/>
          <p:cNvSpPr/>
          <p:nvPr/>
        </p:nvSpPr>
        <p:spPr>
          <a:xfrm>
            <a:off x="1676400" y="1828800"/>
            <a:ext cx="1981200" cy="426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dirty="0"/>
              <a:t>Romeo</a:t>
            </a:r>
          </a:p>
        </p:txBody>
      </p:sp>
      <p:sp>
        <p:nvSpPr>
          <p:cNvPr id="8" name="Rounded Rectangle 7"/>
          <p:cNvSpPr/>
          <p:nvPr/>
        </p:nvSpPr>
        <p:spPr>
          <a:xfrm>
            <a:off x="5562600" y="1905000"/>
            <a:ext cx="19812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dirty="0"/>
              <a:t>Juliet</a:t>
            </a:r>
          </a:p>
        </p:txBody>
      </p:sp>
      <p:cxnSp>
        <p:nvCxnSpPr>
          <p:cNvPr id="10" name="Straight Connector 9"/>
          <p:cNvCxnSpPr/>
          <p:nvPr/>
        </p:nvCxnSpPr>
        <p:spPr>
          <a:xfrm>
            <a:off x="0" y="21336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26670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31242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36576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41910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0" y="47244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0" y="52578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0" y="57912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0733" name="TextBox 17"/>
          <p:cNvSpPr txBox="1">
            <a:spLocks noChangeArrowheads="1"/>
          </p:cNvSpPr>
          <p:nvPr/>
        </p:nvSpPr>
        <p:spPr bwMode="auto">
          <a:xfrm>
            <a:off x="3657600" y="1447800"/>
            <a:ext cx="1905000" cy="457200"/>
          </a:xfrm>
          <a:prstGeom prst="rect">
            <a:avLst/>
          </a:prstGeom>
          <a:noFill/>
          <a:ln w="9525">
            <a:noFill/>
            <a:miter lim="800000"/>
            <a:headEnd/>
            <a:tailEnd/>
          </a:ln>
        </p:spPr>
        <p:txBody>
          <a:bodyPr>
            <a:spAutoFit/>
          </a:bodyPr>
          <a:lstStyle/>
          <a:p>
            <a:r>
              <a:rPr lang="en-US"/>
              <a:t>Similarities</a:t>
            </a:r>
          </a:p>
        </p:txBody>
      </p:sp>
      <p:sp>
        <p:nvSpPr>
          <p:cNvPr id="30734" name="TextBox 18"/>
          <p:cNvSpPr txBox="1">
            <a:spLocks noChangeArrowheads="1"/>
          </p:cNvSpPr>
          <p:nvPr/>
        </p:nvSpPr>
        <p:spPr bwMode="auto">
          <a:xfrm>
            <a:off x="0" y="1447800"/>
            <a:ext cx="1828800" cy="461963"/>
          </a:xfrm>
          <a:prstGeom prst="rect">
            <a:avLst/>
          </a:prstGeom>
          <a:noFill/>
          <a:ln w="9525">
            <a:noFill/>
            <a:miter lim="800000"/>
            <a:headEnd/>
            <a:tailEnd/>
          </a:ln>
        </p:spPr>
        <p:txBody>
          <a:bodyPr>
            <a:spAutoFit/>
          </a:bodyPr>
          <a:lstStyle/>
          <a:p>
            <a:r>
              <a:rPr lang="en-US"/>
              <a:t>Differences</a:t>
            </a:r>
          </a:p>
        </p:txBody>
      </p:sp>
      <p:sp>
        <p:nvSpPr>
          <p:cNvPr id="30735" name="TextBox 19"/>
          <p:cNvSpPr txBox="1">
            <a:spLocks noChangeArrowheads="1"/>
          </p:cNvSpPr>
          <p:nvPr/>
        </p:nvSpPr>
        <p:spPr bwMode="auto">
          <a:xfrm>
            <a:off x="7315200" y="1447800"/>
            <a:ext cx="1828800" cy="461963"/>
          </a:xfrm>
          <a:prstGeom prst="rect">
            <a:avLst/>
          </a:prstGeom>
          <a:noFill/>
          <a:ln w="9525">
            <a:noFill/>
            <a:miter lim="800000"/>
            <a:headEnd/>
            <a:tailEnd/>
          </a:ln>
        </p:spPr>
        <p:txBody>
          <a:bodyPr>
            <a:spAutoFit/>
          </a:bodyPr>
          <a:lstStyle/>
          <a:p>
            <a:r>
              <a:rPr lang="en-US"/>
              <a:t>Differences</a:t>
            </a:r>
          </a:p>
        </p:txBody>
      </p:sp>
    </p:spTree>
  </p:cSld>
  <p:clrMapOvr>
    <a:masterClrMapping/>
  </p:clrMapOvr>
  <p:transition spd="med">
    <p:pull dir="u"/>
  </p:transition>
  <p:timing>
    <p:tnLst>
      <p:par>
        <p:cTn id="1" dur="indefinite" restart="never" nodeType="tmRoot"/>
      </p:par>
    </p:tnLst>
  </p:timing>
</p:sld>
</file>

<file path=ppt/theme/theme1.xml><?xml version="1.0" encoding="utf-8"?>
<a:theme xmlns:a="http://schemas.openxmlformats.org/drawingml/2006/main" name="SREB-Blue">
  <a:themeElements>
    <a:clrScheme name="SREB-Blu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REB-Blu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Garamond Semibold"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Garamond Semibold" charset="0"/>
          </a:defRPr>
        </a:defPPr>
      </a:lstStyle>
    </a:lnDef>
  </a:objectDefaults>
  <a:extraClrSchemeLst>
    <a:extraClrScheme>
      <a:clrScheme name="SREB-Blu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REB-Blu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REB-Blu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REB-Blu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REB-Blu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REB-Blu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REB-Blu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27165</TotalTime>
  <Words>1056</Words>
  <Application>Microsoft Office PowerPoint</Application>
  <PresentationFormat>On-screen Show (4:3)</PresentationFormat>
  <Paragraphs>164</Paragraphs>
  <Slides>25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AGaramond Semibold</vt:lpstr>
      <vt:lpstr>ＭＳ Ｐゴシック</vt:lpstr>
      <vt:lpstr>Arial</vt:lpstr>
      <vt:lpstr>Symbol</vt:lpstr>
      <vt:lpstr>Times</vt:lpstr>
      <vt:lpstr>SREB-Blue</vt:lpstr>
      <vt:lpstr>10 Quick and Easy Strategies for Student Engagement</vt:lpstr>
      <vt:lpstr>Session Objectives:</vt:lpstr>
      <vt:lpstr>Slide 3</vt:lpstr>
      <vt:lpstr>What Can We Learn from Brain-Based Research?</vt:lpstr>
      <vt:lpstr>Strategies to Enhance Engagement…</vt:lpstr>
      <vt:lpstr>GREAT READERS  at Piedra Vista High Always…</vt:lpstr>
      <vt:lpstr>Roll Call Activity</vt:lpstr>
      <vt:lpstr>Compare and Contrast Thinking “Glasses”</vt:lpstr>
      <vt:lpstr>Compare and Contrast Thinking “Glasses”</vt:lpstr>
      <vt:lpstr>Exit Slip/Ticket Out the Door</vt:lpstr>
      <vt:lpstr>Unit Planner—Example A</vt:lpstr>
      <vt:lpstr>Unit Planner—Example B</vt:lpstr>
      <vt:lpstr>Character/Concept Map </vt:lpstr>
      <vt:lpstr>Character/Concept Map</vt:lpstr>
      <vt:lpstr>Three-Square Reflection Strategy</vt:lpstr>
      <vt:lpstr>MIX and MATCH</vt:lpstr>
      <vt:lpstr>Four Corners (15-20 Minutes)</vt:lpstr>
      <vt:lpstr>Jumbled Summary (5-10 Minutes)</vt:lpstr>
      <vt:lpstr>Lagniappe…</vt:lpstr>
      <vt:lpstr>Prediction Pairs (5-10 Minutes)</vt:lpstr>
      <vt:lpstr>K-W-L Trio (15 Minutes)</vt:lpstr>
      <vt:lpstr>Slide 22</vt:lpstr>
      <vt:lpstr>Other Engaging Instructional Strategies</vt:lpstr>
      <vt:lpstr>Session Objectives:</vt:lpstr>
      <vt:lpstr>Thank you!!!</vt:lpstr>
    </vt:vector>
  </TitlesOfParts>
  <Company>SREB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Registered User</dc:creator>
  <cp:lastModifiedBy>Jim Kelch</cp:lastModifiedBy>
  <cp:revision>213</cp:revision>
  <cp:lastPrinted>1999-04-23T16:35:02Z</cp:lastPrinted>
  <dcterms:created xsi:type="dcterms:W3CDTF">2004-01-12T18:32:31Z</dcterms:created>
  <dcterms:modified xsi:type="dcterms:W3CDTF">2011-02-10T21:14:14Z</dcterms:modified>
</cp:coreProperties>
</file>